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2" r:id="rId2"/>
  </p:sldMasterIdLst>
  <p:notesMasterIdLst>
    <p:notesMasterId r:id="rId41"/>
  </p:notesMasterIdLst>
  <p:sldIdLst>
    <p:sldId id="256" r:id="rId3"/>
    <p:sldId id="328" r:id="rId4"/>
    <p:sldId id="329" r:id="rId5"/>
    <p:sldId id="259" r:id="rId6"/>
    <p:sldId id="313" r:id="rId7"/>
    <p:sldId id="262" r:id="rId8"/>
    <p:sldId id="315" r:id="rId9"/>
    <p:sldId id="261" r:id="rId10"/>
    <p:sldId id="320" r:id="rId11"/>
    <p:sldId id="319" r:id="rId12"/>
    <p:sldId id="316" r:id="rId13"/>
    <p:sldId id="318" r:id="rId14"/>
    <p:sldId id="267" r:id="rId15"/>
    <p:sldId id="270" r:id="rId16"/>
    <p:sldId id="323" r:id="rId17"/>
    <p:sldId id="322" r:id="rId18"/>
    <p:sldId id="321" r:id="rId19"/>
    <p:sldId id="330" r:id="rId20"/>
    <p:sldId id="273" r:id="rId21"/>
    <p:sldId id="274" r:id="rId22"/>
    <p:sldId id="276" r:id="rId23"/>
    <p:sldId id="279" r:id="rId24"/>
    <p:sldId id="314" r:id="rId25"/>
    <p:sldId id="331" r:id="rId26"/>
    <p:sldId id="283" r:id="rId27"/>
    <p:sldId id="332" r:id="rId28"/>
    <p:sldId id="282" r:id="rId29"/>
    <p:sldId id="334" r:id="rId30"/>
    <p:sldId id="285" r:id="rId31"/>
    <p:sldId id="288" r:id="rId32"/>
    <p:sldId id="325" r:id="rId33"/>
    <p:sldId id="326" r:id="rId34"/>
    <p:sldId id="327" r:id="rId35"/>
    <p:sldId id="338" r:id="rId36"/>
    <p:sldId id="337" r:id="rId37"/>
    <p:sldId id="339" r:id="rId38"/>
    <p:sldId id="336" r:id="rId39"/>
    <p:sldId id="289" r:id="rId4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98D19"/>
    <a:srgbClr val="60BFEE"/>
    <a:srgbClr val="00CC00"/>
    <a:srgbClr val="99FF33"/>
    <a:srgbClr val="FF6600"/>
    <a:srgbClr val="FF0000"/>
    <a:srgbClr val="F71E0D"/>
    <a:srgbClr val="4F81BD"/>
    <a:srgbClr val="4EF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1" autoAdjust="0"/>
    <p:restoredTop sz="94660"/>
  </p:normalViewPr>
  <p:slideViewPr>
    <p:cSldViewPr>
      <p:cViewPr varScale="1">
        <p:scale>
          <a:sx n="42" d="100"/>
          <a:sy n="42" d="100"/>
        </p:scale>
        <p:origin x="1380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2A61D-0D83-4EE8-AC1E-33DA20DA73EF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077AB-E604-4A20-B6A7-2F93A8082E4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8214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792538" y="9371013"/>
            <a:ext cx="28987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97" tIns="47299" rIns="94597" bIns="47299" anchor="b"/>
          <a:lstStyle>
            <a:lvl1pPr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412280CE-A2EF-40BE-BAEA-2C40CB62B67E}" type="slidenum">
              <a:rPr lang="ru-RU" altLang="ru-RU" sz="1300">
                <a:latin typeface="Arial" panose="020B0604020202020204" pitchFamily="34" charset="0"/>
              </a:rPr>
              <a:pPr algn="r" eaLnBrk="1" hangingPunct="1"/>
              <a:t>4</a:t>
            </a:fld>
            <a:endParaRPr lang="ru-RU" altLang="ru-RU" sz="130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1063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4689475"/>
            <a:ext cx="5349875" cy="4438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597" tIns="47299" rIns="94597" bIns="47299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022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У 2018 році 18 завдань сертифікаційної</a:t>
            </a:r>
            <a:r>
              <a:rPr lang="uk-UA" baseline="0" dirty="0" smtClean="0"/>
              <a:t> роботи відповідали програмі 5-9 класів, 12 – 10-11 класів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077AB-E604-4A20-B6A7-2F93A8082E4E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6214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uk-U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188B1-430B-4B59-92F1-A3EFD7AA6BC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3374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2754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4452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8584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3809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1100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1971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593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2875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7577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5478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‹№›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96552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4254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‹№›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95325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22460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09629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90621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uk-U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188B1-430B-4B59-92F1-A3EFD7AA6BC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8063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C4EF9-4672-4776-B5DA-6E1DE40A2F8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950740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9"/>
            <a:ext cx="9143999" cy="6854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t>14.11.2018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12570F2-E200-4629-A09A-B32E2C0D78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985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tm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916832"/>
            <a:ext cx="7560840" cy="2539844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ru-RU" sz="8000" b="1" cap="all" dirty="0" smtClean="0">
                <a:ln w="0"/>
                <a:solidFill>
                  <a:srgbClr val="098D19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</a:rPr>
              <a:t>ЗНО –  </a:t>
            </a:r>
            <a:br>
              <a:rPr lang="ru-RU" sz="8000" b="1" cap="all" dirty="0" smtClean="0">
                <a:ln w="0"/>
                <a:solidFill>
                  <a:srgbClr val="098D19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</a:rPr>
            </a:br>
            <a:r>
              <a:rPr lang="ru-RU" sz="8000" b="1" cap="all" dirty="0">
                <a:ln w="0"/>
                <a:solidFill>
                  <a:srgbClr val="098D19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</a:rPr>
              <a:t> </a:t>
            </a:r>
            <a:r>
              <a:rPr lang="ru-RU" sz="8000" b="1" cap="all" dirty="0" smtClean="0">
                <a:ln w="0"/>
                <a:solidFill>
                  <a:srgbClr val="098D19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</a:rPr>
              <a:t>    </a:t>
            </a:r>
            <a:r>
              <a:rPr lang="ru-RU" sz="8000" b="1" cap="all" dirty="0">
                <a:ln w="0"/>
                <a:solidFill>
                  <a:srgbClr val="098D19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</a:rPr>
              <a:t>         </a:t>
            </a:r>
            <a:r>
              <a:rPr lang="ru-RU" sz="8000" b="1" cap="all" dirty="0" smtClean="0">
                <a:ln w="0"/>
                <a:solidFill>
                  <a:srgbClr val="098D19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</a:rPr>
              <a:t>ДПА</a:t>
            </a:r>
            <a:endParaRPr lang="uk-UA" sz="8000" b="1" cap="all" dirty="0">
              <a:ln w="0"/>
              <a:solidFill>
                <a:srgbClr val="098D19"/>
              </a:solidFill>
              <a:effectLst>
                <a:reflection blurRad="12700" stA="50000" endPos="50000" dist="5000" dir="5400000" sy="-100000" rotWithShape="0"/>
              </a:effectLst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456676"/>
            <a:ext cx="6894513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30425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881774"/>
          </a:xfrm>
          <a:prstGeom prst="rect">
            <a:avLst/>
          </a:prstGeom>
        </p:spPr>
      </p:pic>
      <p:pic>
        <p:nvPicPr>
          <p:cNvPr id="5" name="Рисунок 4" descr="Фрагмент е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8784976" cy="5040560"/>
          </a:xfrm>
          <a:prstGeom prst="rect">
            <a:avLst/>
          </a:prstGeom>
        </p:spPr>
      </p:pic>
      <p:pic>
        <p:nvPicPr>
          <p:cNvPr id="6" name="Рисунок 5" descr="Фрагмент е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88" y="6237312"/>
            <a:ext cx="8583223" cy="428685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2483768" y="2060848"/>
            <a:ext cx="1872208" cy="216024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5033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"/>
          <p:cNvSpPr>
            <a:spLocks noChangeShapeType="1"/>
          </p:cNvSpPr>
          <p:nvPr/>
        </p:nvSpPr>
        <p:spPr bwMode="auto">
          <a:xfrm>
            <a:off x="1730375" y="29749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6627" name="Rectangle 125"/>
          <p:cNvSpPr>
            <a:spLocks noGrp="1" noChangeArrowheads="1"/>
          </p:cNvSpPr>
          <p:nvPr>
            <p:ph type="body" sz="half" idx="1"/>
          </p:nvPr>
        </p:nvSpPr>
        <p:spPr>
          <a:xfrm>
            <a:off x="-324544" y="260648"/>
            <a:ext cx="8872356" cy="280831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alt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Складність тестового завдання</a:t>
            </a:r>
            <a:r>
              <a:rPr lang="en-US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успішність учасників ЗНО у виконанні цього завдання. Визначається як відношення (у відсотках) кількості балів, набраних усіма учасниками за виконання цього завдання, до максимальної кількості балів, яку вони могли б отримати за його виконання. У таблиці наведено інтервали значень складності тестового завдання та характеристику тестового завдання.</a:t>
            </a:r>
          </a:p>
        </p:txBody>
      </p:sp>
      <p:pic>
        <p:nvPicPr>
          <p:cNvPr id="4" name="Рисунок 3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29000"/>
            <a:ext cx="8345871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797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5615" y="365760"/>
            <a:ext cx="29416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uk-UA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</a:p>
        </p:txBody>
      </p:sp>
      <p:pic>
        <p:nvPicPr>
          <p:cNvPr id="3" name="Рисунок 2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383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52" y="4324350"/>
            <a:ext cx="7859216" cy="2299686"/>
          </a:xfrm>
          <a:prstGeom prst="rect">
            <a:avLst/>
          </a:prstGeom>
        </p:spPr>
      </p:pic>
      <p:pic>
        <p:nvPicPr>
          <p:cNvPr id="2" name="Рисунок 1" descr="Фрагмент е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92062"/>
            <a:ext cx="8075240" cy="2408946"/>
          </a:xfrm>
          <a:prstGeom prst="rect">
            <a:avLst/>
          </a:prstGeom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-291306" y="130969"/>
            <a:ext cx="8229600" cy="5619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altLang="uk-UA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та вирази</a:t>
            </a:r>
            <a:endParaRPr lang="ru-RU" altLang="uk-UA" sz="3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Rectangle 6"/>
          <p:cNvSpPr>
            <a:spLocks noGrp="1"/>
          </p:cNvSpPr>
          <p:nvPr>
            <p:ph idx="1"/>
          </p:nvPr>
        </p:nvSpPr>
        <p:spPr>
          <a:xfrm>
            <a:off x="-227012" y="730932"/>
            <a:ext cx="7416800" cy="503238"/>
          </a:xfrm>
        </p:spPr>
        <p:txBody>
          <a:bodyPr/>
          <a:lstStyle/>
          <a:p>
            <a:pPr algn="r">
              <a:lnSpc>
                <a:spcPct val="80000"/>
              </a:lnSpc>
              <a:buNone/>
            </a:pPr>
            <a:r>
              <a:rPr lang="uk-UA" altLang="uk-UA" sz="2000" dirty="0" smtClean="0">
                <a:solidFill>
                  <a:srgbClr val="3333FF"/>
                </a:solidFill>
                <a:latin typeface="Calibri" panose="020F0502020204030204" pitchFamily="34" charset="0"/>
              </a:rPr>
              <a:t>Складність завдання </a:t>
            </a:r>
            <a:r>
              <a:rPr lang="uk-UA" altLang="uk-UA" sz="2000" dirty="0">
                <a:solidFill>
                  <a:srgbClr val="3333FF"/>
                </a:solidFill>
                <a:latin typeface="Calibri" panose="020F0502020204030204" pitchFamily="34" charset="0"/>
              </a:rPr>
              <a:t>(</a:t>
            </a:r>
            <a:r>
              <a:rPr lang="uk-UA" altLang="uk-UA" sz="2000" dirty="0" smtClean="0">
                <a:solidFill>
                  <a:srgbClr val="3333FF"/>
                </a:solidFill>
                <a:latin typeface="Calibri" panose="020F0502020204030204" pitchFamily="34" charset="0"/>
              </a:rPr>
              <a:t>53%)</a:t>
            </a:r>
            <a:endParaRPr lang="ru-RU" altLang="uk-UA" sz="2000" dirty="0" smtClean="0">
              <a:solidFill>
                <a:srgbClr val="3333FF"/>
              </a:solidFill>
              <a:latin typeface="Calibri" panose="020F0502020204030204" pitchFamily="34" charset="0"/>
            </a:endParaRPr>
          </a:p>
        </p:txBody>
      </p:sp>
      <p:sp>
        <p:nvSpPr>
          <p:cNvPr id="28676" name="Rectangle 8"/>
          <p:cNvSpPr>
            <a:spLocks/>
          </p:cNvSpPr>
          <p:nvPr/>
        </p:nvSpPr>
        <p:spPr bwMode="auto">
          <a:xfrm>
            <a:off x="359544" y="3767407"/>
            <a:ext cx="74168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uk-UA" altLang="uk-UA" sz="2000" dirty="0">
                <a:solidFill>
                  <a:srgbClr val="3333FF"/>
                </a:solidFill>
              </a:rPr>
              <a:t>Складність завдання </a:t>
            </a:r>
            <a:r>
              <a:rPr lang="uk-UA" altLang="uk-UA" sz="2000" dirty="0" smtClean="0">
                <a:solidFill>
                  <a:srgbClr val="3333FF"/>
                </a:solidFill>
              </a:rPr>
              <a:t> (</a:t>
            </a:r>
            <a:r>
              <a:rPr lang="uk-UA" altLang="uk-UA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40%)</a:t>
            </a:r>
            <a:endParaRPr lang="ru-RU" altLang="uk-UA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9" name="Rectangle 9"/>
          <p:cNvSpPr>
            <a:spLocks noChangeArrowheads="1"/>
          </p:cNvSpPr>
          <p:nvPr/>
        </p:nvSpPr>
        <p:spPr bwMode="auto">
          <a:xfrm>
            <a:off x="4067944" y="1897460"/>
            <a:ext cx="1366838" cy="2159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uk-UA" alt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2628082" y="4827587"/>
            <a:ext cx="1439862" cy="2571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uk-UA" alt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8820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6" y="1239455"/>
            <a:ext cx="8009705" cy="2378291"/>
          </a:xfrm>
          <a:prstGeom prst="rect">
            <a:avLst/>
          </a:prstGeom>
        </p:spPr>
      </p:pic>
      <p:pic>
        <p:nvPicPr>
          <p:cNvPr id="2" name="Рисунок 1" descr="Фрагмент е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4252912"/>
            <a:ext cx="7864920" cy="2605088"/>
          </a:xfrm>
          <a:prstGeom prst="rect">
            <a:avLst/>
          </a:prstGeom>
        </p:spPr>
      </p:pic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468313" y="188913"/>
            <a:ext cx="82296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uk-UA" altLang="uk-UA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 і нерівності</a:t>
            </a:r>
            <a:endParaRPr lang="ru-RU" altLang="uk-UA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7" name="Rectangle 6"/>
          <p:cNvSpPr>
            <a:spLocks/>
          </p:cNvSpPr>
          <p:nvPr/>
        </p:nvSpPr>
        <p:spPr bwMode="auto">
          <a:xfrm>
            <a:off x="263915" y="4202002"/>
            <a:ext cx="74168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uk-UA" altLang="uk-UA" sz="2000" dirty="0">
                <a:solidFill>
                  <a:srgbClr val="3333FF"/>
                </a:solidFill>
              </a:rPr>
              <a:t>Складність завдання </a:t>
            </a:r>
            <a:r>
              <a:rPr lang="uk-UA" altLang="uk-UA" sz="2000" dirty="0" smtClean="0">
                <a:solidFill>
                  <a:srgbClr val="3333FF"/>
                </a:solidFill>
              </a:rPr>
              <a:t>(</a:t>
            </a:r>
            <a:r>
              <a:rPr lang="uk-UA" altLang="uk-UA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57%)</a:t>
            </a:r>
            <a:endParaRPr lang="ru-RU" altLang="uk-UA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8" name="Rectangle 7"/>
          <p:cNvSpPr>
            <a:spLocks/>
          </p:cNvSpPr>
          <p:nvPr/>
        </p:nvSpPr>
        <p:spPr bwMode="auto">
          <a:xfrm>
            <a:off x="273787" y="1184441"/>
            <a:ext cx="74168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uk-UA" altLang="uk-UA" sz="2000" dirty="0">
                <a:solidFill>
                  <a:srgbClr val="3333FF"/>
                </a:solidFill>
              </a:rPr>
              <a:t>Складність завдання </a:t>
            </a:r>
            <a:r>
              <a:rPr lang="uk-UA" altLang="uk-UA" sz="2000" dirty="0" smtClean="0">
                <a:solidFill>
                  <a:srgbClr val="3333FF"/>
                </a:solidFill>
              </a:rPr>
              <a:t>(</a:t>
            </a:r>
            <a:r>
              <a:rPr lang="uk-UA" altLang="uk-UA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55%)</a:t>
            </a:r>
            <a:endParaRPr lang="ru-RU" altLang="uk-UA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0" name="Rectangle 9"/>
          <p:cNvSpPr>
            <a:spLocks noChangeArrowheads="1"/>
          </p:cNvSpPr>
          <p:nvPr/>
        </p:nvSpPr>
        <p:spPr bwMode="auto">
          <a:xfrm>
            <a:off x="2411760" y="4797152"/>
            <a:ext cx="1439862" cy="2365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uk-UA" alt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3" name="Rectangle 10"/>
          <p:cNvSpPr>
            <a:spLocks noChangeArrowheads="1"/>
          </p:cNvSpPr>
          <p:nvPr/>
        </p:nvSpPr>
        <p:spPr bwMode="auto">
          <a:xfrm>
            <a:off x="6660232" y="1742259"/>
            <a:ext cx="1322388" cy="2301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uk-UA" alt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1525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84" y="2492896"/>
            <a:ext cx="8526780" cy="3744415"/>
          </a:xfrm>
          <a:prstGeom prst="rect">
            <a:avLst/>
          </a:prstGeom>
        </p:spPr>
      </p:pic>
      <p:sp>
        <p:nvSpPr>
          <p:cNvPr id="6" name="Rectangle 6"/>
          <p:cNvSpPr>
            <a:spLocks/>
          </p:cNvSpPr>
          <p:nvPr/>
        </p:nvSpPr>
        <p:spPr bwMode="auto">
          <a:xfrm>
            <a:off x="251772" y="1820221"/>
            <a:ext cx="74168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uk-UA" altLang="uk-UA" sz="2000" dirty="0">
                <a:solidFill>
                  <a:srgbClr val="3333FF"/>
                </a:solidFill>
              </a:rPr>
              <a:t>Складність завдання </a:t>
            </a:r>
            <a:r>
              <a:rPr lang="uk-UA" altLang="uk-UA" sz="2000" dirty="0" smtClean="0">
                <a:solidFill>
                  <a:srgbClr val="3333FF"/>
                </a:solidFill>
              </a:rPr>
              <a:t>(</a:t>
            </a:r>
            <a:r>
              <a:rPr lang="uk-UA" altLang="uk-UA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31%)</a:t>
            </a:r>
            <a:endParaRPr lang="ru-RU" altLang="uk-UA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374173" y="3588506"/>
            <a:ext cx="1009184" cy="33927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uk-UA" alt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857" y="337284"/>
            <a:ext cx="8229600" cy="36036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altLang="uk-UA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</a:t>
            </a:r>
            <a:endParaRPr lang="ru-RU" altLang="uk-UA" sz="3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402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403166"/>
            <a:ext cx="7200801" cy="2809809"/>
          </a:xfrm>
          <a:prstGeom prst="rect">
            <a:avLst/>
          </a:prstGeom>
        </p:spPr>
      </p:pic>
      <p:pic>
        <p:nvPicPr>
          <p:cNvPr id="5" name="Рисунок 4" descr="Фрагмент е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6952"/>
            <a:ext cx="8676456" cy="1728192"/>
          </a:xfrm>
          <a:prstGeom prst="rect">
            <a:avLst/>
          </a:prstGeom>
        </p:spPr>
      </p:pic>
      <p:pic>
        <p:nvPicPr>
          <p:cNvPr id="6" name="Рисунок 5" descr="Фрагмент е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25144"/>
            <a:ext cx="8568952" cy="2132856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3563888" y="33834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uk-U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</a:t>
            </a:r>
            <a:endParaRPr lang="uk-UA" sz="2400" dirty="0"/>
          </a:p>
        </p:txBody>
      </p:sp>
      <p:sp>
        <p:nvSpPr>
          <p:cNvPr id="8" name="Rectangle 6"/>
          <p:cNvSpPr>
            <a:spLocks/>
          </p:cNvSpPr>
          <p:nvPr/>
        </p:nvSpPr>
        <p:spPr bwMode="auto">
          <a:xfrm>
            <a:off x="107528" y="3221945"/>
            <a:ext cx="74168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uk-UA" altLang="uk-UA" sz="2000" dirty="0">
                <a:solidFill>
                  <a:srgbClr val="3333FF"/>
                </a:solidFill>
              </a:rPr>
              <a:t>Складність завдання </a:t>
            </a:r>
            <a:r>
              <a:rPr lang="uk-UA" altLang="uk-UA" sz="2000" dirty="0" smtClean="0">
                <a:solidFill>
                  <a:srgbClr val="3333FF"/>
                </a:solidFill>
              </a:rPr>
              <a:t>(</a:t>
            </a:r>
            <a:r>
              <a:rPr lang="uk-UA" altLang="uk-UA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52%)</a:t>
            </a:r>
            <a:endParaRPr lang="ru-RU" altLang="uk-UA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/>
          </p:cNvSpPr>
          <p:nvPr/>
        </p:nvSpPr>
        <p:spPr bwMode="auto">
          <a:xfrm>
            <a:off x="107528" y="5507619"/>
            <a:ext cx="74168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uk-UA" altLang="uk-UA" sz="2000" dirty="0">
                <a:solidFill>
                  <a:srgbClr val="3333FF"/>
                </a:solidFill>
              </a:rPr>
              <a:t>Складність завдання </a:t>
            </a:r>
            <a:r>
              <a:rPr lang="uk-UA" altLang="uk-UA" sz="2000" dirty="0" smtClean="0">
                <a:solidFill>
                  <a:srgbClr val="3333FF"/>
                </a:solidFill>
              </a:rPr>
              <a:t>(</a:t>
            </a:r>
            <a:r>
              <a:rPr lang="uk-UA" altLang="uk-UA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28%)</a:t>
            </a:r>
            <a:endParaRPr lang="ru-RU" altLang="uk-UA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386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80920" cy="1320800"/>
          </a:xfrm>
        </p:spPr>
        <p:txBody>
          <a:bodyPr>
            <a:normAutofit/>
          </a:bodyPr>
          <a:lstStyle/>
          <a:p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4" name="Рисунок 3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8928992" cy="5400600"/>
          </a:xfrm>
          <a:prstGeom prst="rect">
            <a:avLst/>
          </a:prstGeom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724128" y="4005064"/>
            <a:ext cx="1439862" cy="36004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uk-UA" alt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827584" y="72399"/>
            <a:ext cx="7046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uk-U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 комбінаторики, початки теорії імовірностей та елементи статистики </a:t>
            </a:r>
            <a:endParaRPr lang="uk-UA" sz="2400" dirty="0"/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1511595" y="1481665"/>
            <a:ext cx="74168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uk-UA" altLang="uk-UA" sz="2000" dirty="0">
                <a:solidFill>
                  <a:srgbClr val="3333FF"/>
                </a:solidFill>
              </a:rPr>
              <a:t>Складність завдання </a:t>
            </a:r>
            <a:r>
              <a:rPr lang="uk-UA" altLang="uk-UA" sz="2000" dirty="0" smtClean="0">
                <a:solidFill>
                  <a:srgbClr val="3333FF"/>
                </a:solidFill>
              </a:rPr>
              <a:t>(</a:t>
            </a:r>
            <a:r>
              <a:rPr lang="uk-UA" altLang="uk-UA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79%)</a:t>
            </a:r>
            <a:endParaRPr lang="ru-RU" altLang="uk-UA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75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4"/>
            <a:ext cx="8389462" cy="3086214"/>
          </a:xfrm>
          <a:prstGeom prst="rect">
            <a:avLst/>
          </a:prstGeom>
        </p:spPr>
      </p:pic>
      <p:sp>
        <p:nvSpPr>
          <p:cNvPr id="5" name="Rectangle 6"/>
          <p:cNvSpPr>
            <a:spLocks/>
          </p:cNvSpPr>
          <p:nvPr/>
        </p:nvSpPr>
        <p:spPr bwMode="auto">
          <a:xfrm>
            <a:off x="-1404664" y="1916832"/>
            <a:ext cx="908018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uk-UA" altLang="uk-UA" sz="2000" dirty="0">
                <a:solidFill>
                  <a:srgbClr val="3333FF"/>
                </a:solidFill>
              </a:rPr>
              <a:t>Складність завдання </a:t>
            </a:r>
            <a:r>
              <a:rPr lang="uk-UA" altLang="uk-UA" sz="2000" dirty="0" smtClean="0">
                <a:solidFill>
                  <a:srgbClr val="3333FF"/>
                </a:solidFill>
              </a:rPr>
              <a:t>(</a:t>
            </a:r>
            <a:r>
              <a:rPr lang="uk-UA" altLang="uk-UA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53%)</a:t>
            </a:r>
            <a:endParaRPr lang="ru-RU" altLang="uk-UA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2980235" y="332656"/>
            <a:ext cx="2523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altLang="uk-UA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Планіметрія</a:t>
            </a:r>
            <a:endParaRPr lang="ru-RU" altLang="uk-UA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995936" y="3773405"/>
            <a:ext cx="1338263" cy="33927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uk-UA" alt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869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8125143" cy="5254694"/>
          </a:xfrm>
          <a:prstGeom prst="rect">
            <a:avLst/>
          </a:prstGeom>
        </p:spPr>
      </p:pic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7072" y="99220"/>
            <a:ext cx="82296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uk-UA" altLang="uk-UA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Планіметрія</a:t>
            </a:r>
            <a:endParaRPr lang="ru-RU" altLang="uk-UA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19" name="Rectangle 6"/>
          <p:cNvSpPr>
            <a:spLocks/>
          </p:cNvSpPr>
          <p:nvPr/>
        </p:nvSpPr>
        <p:spPr bwMode="auto">
          <a:xfrm>
            <a:off x="611560" y="731456"/>
            <a:ext cx="74168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uk-UA" altLang="uk-UA" sz="2000" dirty="0">
                <a:solidFill>
                  <a:srgbClr val="3333FF"/>
                </a:solidFill>
              </a:rPr>
              <a:t>Складність завдання </a:t>
            </a:r>
            <a:r>
              <a:rPr lang="uk-UA" altLang="uk-UA" sz="2000" dirty="0" smtClean="0">
                <a:solidFill>
                  <a:srgbClr val="3333FF"/>
                </a:solidFill>
              </a:rPr>
              <a:t>(</a:t>
            </a:r>
            <a:r>
              <a:rPr lang="uk-UA" altLang="uk-UA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38%)</a:t>
            </a:r>
            <a:endParaRPr lang="ru-RU" altLang="uk-UA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2" name="Rectangle 9"/>
          <p:cNvSpPr>
            <a:spLocks noChangeArrowheads="1"/>
          </p:cNvSpPr>
          <p:nvPr/>
        </p:nvSpPr>
        <p:spPr bwMode="auto">
          <a:xfrm>
            <a:off x="3581328" y="4112131"/>
            <a:ext cx="1081087" cy="280949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uk-UA" alt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8519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Документи, що визначають перелік предметів ЗНО та ДПА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09598" y="2160590"/>
            <a:ext cx="7850834" cy="3880773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Наказ Міністерства освіти і науки України від 22.08.2018 № 931 «Деякі питання проведення в 2019 році зовнішнього незалежного оцінювання результатів навчання, здобутих на основі повної загальної середньої освіти», зареєстровано в Міністерстві юстиції України 11 вересня 2018 за № 1030/32482.</a:t>
            </a:r>
          </a:p>
          <a:p>
            <a:r>
              <a:rPr lang="uk-UA" dirty="0" smtClean="0"/>
              <a:t>2. Встановити, що в 2019 році:</a:t>
            </a:r>
          </a:p>
          <a:p>
            <a:r>
              <a:rPr lang="uk-UA" dirty="0" smtClean="0"/>
              <a:t>5) результати зовнішнього оцінювання з української мови і літератури (українська мова), а також із математики або історії України (період ХХ – початок ХХІ століття) (за вибором учня (слухача, студента)) зараховуються як результати атестації для учнів (слухачів, студентів) закладів професійної (професійно-технічної), вищої освіти, які в 2019 році завершують здобуття повної загальної середньої освіти;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0899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064775"/>
            <a:ext cx="8233680" cy="1793225"/>
          </a:xfrm>
          <a:prstGeom prst="rect">
            <a:avLst/>
          </a:prstGeom>
        </p:spPr>
      </p:pic>
      <p:pic>
        <p:nvPicPr>
          <p:cNvPr id="2" name="Рисунок 1" descr="Фрагмент е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58596"/>
            <a:ext cx="8280920" cy="4310564"/>
          </a:xfrm>
          <a:prstGeom prst="rect">
            <a:avLst/>
          </a:prstGeom>
        </p:spPr>
      </p:pic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-396552" y="91399"/>
            <a:ext cx="82296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uk-UA" altLang="uk-UA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Планіметрія</a:t>
            </a:r>
            <a:endParaRPr lang="ru-RU" altLang="uk-UA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7" name="Rectangle 6"/>
          <p:cNvSpPr>
            <a:spLocks/>
          </p:cNvSpPr>
          <p:nvPr/>
        </p:nvSpPr>
        <p:spPr bwMode="auto">
          <a:xfrm>
            <a:off x="875984" y="2555391"/>
            <a:ext cx="74168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uk-UA" altLang="uk-UA" sz="2000" dirty="0">
                <a:solidFill>
                  <a:srgbClr val="3333FF"/>
                </a:solidFill>
              </a:rPr>
              <a:t>Складність завдання </a:t>
            </a:r>
            <a:r>
              <a:rPr lang="uk-UA" altLang="uk-UA" sz="2000" dirty="0" smtClean="0">
                <a:solidFill>
                  <a:srgbClr val="3333FF"/>
                </a:solidFill>
              </a:rPr>
              <a:t>(</a:t>
            </a:r>
            <a:r>
              <a:rPr lang="uk-UA" altLang="uk-UA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23%)</a:t>
            </a:r>
            <a:endParaRPr lang="ru-RU" altLang="uk-UA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52" name="Rectangle 6"/>
          <p:cNvSpPr>
            <a:spLocks/>
          </p:cNvSpPr>
          <p:nvPr/>
        </p:nvSpPr>
        <p:spPr bwMode="auto">
          <a:xfrm>
            <a:off x="4283968" y="5019618"/>
            <a:ext cx="4248448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uk-UA" altLang="uk-UA" sz="2000" dirty="0">
                <a:solidFill>
                  <a:srgbClr val="3333FF"/>
                </a:solidFill>
              </a:rPr>
              <a:t>Складність завдання </a:t>
            </a:r>
            <a:r>
              <a:rPr lang="uk-UA" altLang="uk-UA" sz="2000" dirty="0" smtClean="0">
                <a:solidFill>
                  <a:srgbClr val="3333FF"/>
                </a:solidFill>
              </a:rPr>
              <a:t>(</a:t>
            </a:r>
            <a:r>
              <a:rPr lang="uk-UA" altLang="uk-UA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15%)</a:t>
            </a:r>
            <a:endParaRPr lang="ru-RU" altLang="uk-UA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5734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19813"/>
            <a:ext cx="8354136" cy="3322394"/>
          </a:xfrm>
          <a:prstGeom prst="rect">
            <a:avLst/>
          </a:prstGeom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8562" y="438727"/>
            <a:ext cx="8229600" cy="36036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altLang="uk-UA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Стереометрія</a:t>
            </a:r>
            <a:endParaRPr lang="ru-RU" altLang="uk-UA" sz="3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1" name="Rectangle 6"/>
          <p:cNvSpPr>
            <a:spLocks/>
          </p:cNvSpPr>
          <p:nvPr/>
        </p:nvSpPr>
        <p:spPr bwMode="auto">
          <a:xfrm>
            <a:off x="0" y="1159451"/>
            <a:ext cx="74168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uk-UA" altLang="uk-UA" sz="2000" dirty="0">
                <a:solidFill>
                  <a:srgbClr val="3333FF"/>
                </a:solidFill>
              </a:rPr>
              <a:t>Складність завдання </a:t>
            </a:r>
            <a:r>
              <a:rPr lang="uk-UA" altLang="uk-UA" sz="2000" dirty="0" smtClean="0">
                <a:solidFill>
                  <a:srgbClr val="3333FF"/>
                </a:solidFill>
              </a:rPr>
              <a:t>(</a:t>
            </a:r>
            <a:r>
              <a:rPr lang="uk-UA" altLang="uk-UA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70%)</a:t>
            </a:r>
            <a:endParaRPr lang="ru-RU" altLang="uk-UA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4" name="Rectangle 8"/>
          <p:cNvSpPr>
            <a:spLocks noChangeArrowheads="1"/>
          </p:cNvSpPr>
          <p:nvPr/>
        </p:nvSpPr>
        <p:spPr bwMode="auto">
          <a:xfrm>
            <a:off x="6876256" y="3011371"/>
            <a:ext cx="1338263" cy="33927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uk-UA" alt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2515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1520"/>
            <a:ext cx="8244408" cy="838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alt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 ОЦІНЮВАННЯ </a:t>
            </a:r>
            <a:br>
              <a:rPr lang="ru-RU" alt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 ІЗ РОЗГОРНУТОЮ ВІДПОВІДДЮ З МАТЕМАТИКИ</a:t>
            </a:r>
          </a:p>
        </p:txBody>
      </p:sp>
      <p:sp>
        <p:nvSpPr>
          <p:cNvPr id="174083" name="Rectangle 3"/>
          <p:cNvSpPr>
            <a:spLocks noGrp="1"/>
          </p:cNvSpPr>
          <p:nvPr>
            <p:ph idx="1"/>
          </p:nvPr>
        </p:nvSpPr>
        <p:spPr>
          <a:xfrm>
            <a:off x="0" y="2259874"/>
            <a:ext cx="9144000" cy="4598126"/>
          </a:xfrm>
        </p:spPr>
        <p:txBody>
          <a:bodyPr/>
          <a:lstStyle/>
          <a:p>
            <a:pPr marL="0" indent="0">
              <a:lnSpc>
                <a:spcPct val="80000"/>
              </a:lnSpc>
              <a:spcAft>
                <a:spcPct val="60000"/>
              </a:spcAft>
              <a:buFontTx/>
              <a:buNone/>
              <a:defRPr/>
            </a:pPr>
            <a:r>
              <a:rPr lang="uk-UA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вимоги (рекомендації) до виконання завдань з розгорнутою відповіддю: </a:t>
            </a:r>
          </a:p>
          <a:p>
            <a:pPr marL="536575" indent="-273050">
              <a:lnSpc>
                <a:spcPct val="80000"/>
              </a:lnSpc>
              <a:spcAft>
                <a:spcPct val="60000"/>
              </a:spcAft>
              <a:buFont typeface="Wingdings" panose="05000000000000000000" pitchFamily="2" charset="2"/>
              <a:buChar char="ü"/>
              <a:defRPr/>
            </a:pPr>
            <a:r>
              <a:rPr lang="uk-UA" alt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 має бути математично грамотним і повним</a:t>
            </a:r>
          </a:p>
          <a:p>
            <a:pPr marL="536575" indent="-273050">
              <a:lnSpc>
                <a:spcPct val="80000"/>
              </a:lnSpc>
              <a:spcAft>
                <a:spcPct val="60000"/>
              </a:spcAft>
              <a:buFont typeface="Wingdings" panose="05000000000000000000" pitchFamily="2" charset="2"/>
              <a:buChar char="ü"/>
              <a:defRPr/>
            </a:pPr>
            <a:r>
              <a:rPr lang="uk-UA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розв’язання, форми його запису і форми запису відповіді </a:t>
            </a:r>
            <a:r>
              <a:rPr lang="uk-UA" altLang="ru-RU" sz="2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 </a:t>
            </a:r>
            <a:r>
              <a:rPr lang="uk-UA" alt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бути різними; </a:t>
            </a:r>
            <a:r>
              <a:rPr lang="uk-UA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завдання можна розв’язати кількома способами, то </a:t>
            </a:r>
            <a:r>
              <a:rPr lang="uk-UA" alt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 навести розв’язання лише одним способом</a:t>
            </a:r>
          </a:p>
          <a:p>
            <a:pPr marL="536575" indent="-273050">
              <a:lnSpc>
                <a:spcPct val="80000"/>
              </a:lnSpc>
              <a:spcAft>
                <a:spcPct val="60000"/>
              </a:spcAft>
              <a:buFont typeface="Wingdings" panose="05000000000000000000" pitchFamily="2" charset="2"/>
              <a:buChar char="ü"/>
              <a:defRPr/>
            </a:pPr>
            <a:r>
              <a:rPr lang="uk-UA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розв’язання, в якому обґрунтовано отриману правильну відповідь, виставляється максимальна кількість балів</a:t>
            </a:r>
          </a:p>
          <a:p>
            <a:pPr marL="536575" indent="-273050">
              <a:lnSpc>
                <a:spcPct val="80000"/>
              </a:lnSpc>
              <a:spcAft>
                <a:spcPct val="60000"/>
              </a:spcAft>
              <a:buFont typeface="Wingdings" panose="05000000000000000000" pitchFamily="2" charset="2"/>
              <a:buChar char="ü"/>
              <a:defRPr/>
            </a:pPr>
            <a:r>
              <a:rPr lang="uk-UA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виконання завдання </a:t>
            </a:r>
            <a:r>
              <a:rPr lang="uk-UA" alt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 використовувати без доведення й посилань будь-які математичні факти та твердження, які містяться в підручниках і навчальних посібниках, </a:t>
            </a:r>
            <a:r>
              <a:rPr lang="uk-UA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входять до переліку підручників, рекомендованих (допущених) Міністерством освіти і науки України</a:t>
            </a:r>
          </a:p>
        </p:txBody>
      </p:sp>
    </p:spTree>
    <p:extLst>
      <p:ext uri="{BB962C8B-B14F-4D97-AF65-F5344CB8AC3E}">
        <p14:creationId xmlns:p14="http://schemas.microsoft.com/office/powerpoint/2010/main" val="3362805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6624736" cy="90169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uk-UA" altLang="uk-UA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відкритої форми </a:t>
            </a:r>
            <a:br>
              <a:rPr lang="uk-UA" altLang="uk-UA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розгорнутою відповіддю</a:t>
            </a:r>
          </a:p>
        </p:txBody>
      </p:sp>
      <p:pic>
        <p:nvPicPr>
          <p:cNvPr id="2" name="Рисунок 1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8496944" cy="2736304"/>
          </a:xfrm>
          <a:prstGeom prst="rect">
            <a:avLst/>
          </a:prstGeom>
        </p:spPr>
      </p:pic>
      <p:pic>
        <p:nvPicPr>
          <p:cNvPr id="4" name="Рисунок 3" descr="Фрагмент е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0" y="4365104"/>
            <a:ext cx="9036497" cy="180020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4082141" y="3972142"/>
            <a:ext cx="2801921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uk-UA" altLang="uk-UA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Складність завдання </a:t>
            </a:r>
            <a:r>
              <a:rPr lang="uk-UA" altLang="uk-UA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uk-UA" altLang="uk-UA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24%)</a:t>
            </a:r>
            <a:endParaRPr lang="ru-RU" altLang="uk-UA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883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1"/>
            <a:ext cx="8844884" cy="4752528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1763688" y="188640"/>
            <a:ext cx="5292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оцінювання</a:t>
            </a:r>
            <a:r>
              <a:rPr lang="en-US" altLang="uk-U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№31</a:t>
            </a:r>
            <a:br>
              <a:rPr lang="uk-UA" altLang="uk-U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016006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6347713" cy="1320800"/>
          </a:xfrm>
        </p:spPr>
        <p:txBody>
          <a:bodyPr/>
          <a:lstStyle/>
          <a:p>
            <a:r>
              <a:rPr lang="uk-UA" altLang="uk-UA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відкритої форми </a:t>
            </a:r>
            <a:br>
              <a:rPr lang="uk-UA" altLang="uk-UA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розгорнутою відповіддю</a:t>
            </a:r>
            <a:endParaRPr lang="uk-UA" dirty="0"/>
          </a:p>
        </p:txBody>
      </p:sp>
      <p:pic>
        <p:nvPicPr>
          <p:cNvPr id="4" name="Рисунок 3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32" y="1821148"/>
            <a:ext cx="8875736" cy="2664296"/>
          </a:xfrm>
          <a:prstGeom prst="rect">
            <a:avLst/>
          </a:prstGeom>
        </p:spPr>
      </p:pic>
      <p:pic>
        <p:nvPicPr>
          <p:cNvPr id="5" name="Рисунок 4" descr="Фрагмент е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4" y="4869160"/>
            <a:ext cx="8208912" cy="1873169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4568052" y="4520336"/>
            <a:ext cx="2684902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uk-UA" altLang="uk-UA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Складність завдання </a:t>
            </a:r>
            <a:r>
              <a:rPr lang="uk-UA" altLang="uk-UA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uk-UA" altLang="uk-UA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uk-UA" altLang="uk-UA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%)</a:t>
            </a:r>
            <a:endParaRPr lang="ru-RU" altLang="uk-UA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3621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651180" cy="547260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058745" cy="90872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uk-UA" alt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оцінювання</a:t>
            </a:r>
            <a:r>
              <a:rPr lang="en-US" alt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№32</a:t>
            </a:r>
            <a:br>
              <a:rPr lang="uk-UA" alt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altLang="uk-UA" sz="2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490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uk-UA" altLang="uk-UA" smtClean="0"/>
          </a:p>
        </p:txBody>
      </p:sp>
      <p:sp>
        <p:nvSpPr>
          <p:cNvPr id="44035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uk-UA" altLang="uk-UA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4037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31" b="6125"/>
          <a:stretch>
            <a:fillRect/>
          </a:stretch>
        </p:blipFill>
        <p:spPr bwMode="auto">
          <a:xfrm>
            <a:off x="-685800" y="374650"/>
            <a:ext cx="10369550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Прямоугольник 9"/>
          <p:cNvSpPr>
            <a:spLocks noChangeArrowheads="1"/>
          </p:cNvSpPr>
          <p:nvPr/>
        </p:nvSpPr>
        <p:spPr bwMode="auto">
          <a:xfrm>
            <a:off x="3668713" y="1746250"/>
            <a:ext cx="1749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uk-UA" altLang="uk-UA"/>
              <a:t>Розв'язання</a:t>
            </a:r>
            <a:r>
              <a:rPr lang="ru-RU" altLang="uk-UA"/>
              <a:t> за </a:t>
            </a:r>
            <a:r>
              <a:rPr lang="uk-UA" altLang="uk-UA"/>
              <a:t>геометричними</a:t>
            </a:r>
            <a:r>
              <a:rPr lang="ru-RU" altLang="uk-UA"/>
              <a:t> формулами</a:t>
            </a:r>
          </a:p>
        </p:txBody>
      </p:sp>
      <p:sp>
        <p:nvSpPr>
          <p:cNvPr id="44039" name="Прямоугольник 10"/>
          <p:cNvSpPr>
            <a:spLocks noChangeArrowheads="1"/>
          </p:cNvSpPr>
          <p:nvPr/>
        </p:nvSpPr>
        <p:spPr bwMode="auto">
          <a:xfrm>
            <a:off x="7464425" y="5238750"/>
            <a:ext cx="14271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uk-UA" altLang="uk-UA" sz="1400"/>
              <a:t>Повні та правильні підрахунки</a:t>
            </a:r>
          </a:p>
        </p:txBody>
      </p:sp>
      <p:sp>
        <p:nvSpPr>
          <p:cNvPr id="44040" name="Прямоугольник 12"/>
          <p:cNvSpPr>
            <a:spLocks noChangeArrowheads="1"/>
          </p:cNvSpPr>
          <p:nvPr/>
        </p:nvSpPr>
        <p:spPr bwMode="auto">
          <a:xfrm>
            <a:off x="1217613" y="3352800"/>
            <a:ext cx="157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uk-UA" altLang="uk-UA" sz="1600"/>
              <a:t>Обґрунтоване доведення фактів</a:t>
            </a:r>
          </a:p>
        </p:txBody>
      </p:sp>
      <p:sp>
        <p:nvSpPr>
          <p:cNvPr id="44041" name="Прямоугольник 14"/>
          <p:cNvSpPr>
            <a:spLocks noChangeArrowheads="1"/>
          </p:cNvSpPr>
          <p:nvPr/>
        </p:nvSpPr>
        <p:spPr bwMode="auto">
          <a:xfrm>
            <a:off x="6323013" y="3327400"/>
            <a:ext cx="15732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uk-UA" altLang="uk-UA" sz="1600"/>
              <a:t>Рисунок, що відповідає умові</a:t>
            </a:r>
          </a:p>
        </p:txBody>
      </p:sp>
      <p:sp>
        <p:nvSpPr>
          <p:cNvPr id="44042" name="Прямоугольник 15"/>
          <p:cNvSpPr>
            <a:spLocks noChangeArrowheads="1"/>
          </p:cNvSpPr>
          <p:nvPr/>
        </p:nvSpPr>
        <p:spPr bwMode="auto">
          <a:xfrm>
            <a:off x="252413" y="5257800"/>
            <a:ext cx="14271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uk-UA" altLang="uk-UA" sz="1400"/>
              <a:t>Чіткість та мінімалізм у поясненнях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7350" y="35983"/>
            <a:ext cx="875665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поради до розв'язання геометричної задачі у завданні 32</a:t>
            </a:r>
          </a:p>
        </p:txBody>
      </p:sp>
    </p:spTree>
    <p:extLst>
      <p:ext uri="{BB962C8B-B14F-4D97-AF65-F5344CB8AC3E}">
        <p14:creationId xmlns:p14="http://schemas.microsoft.com/office/powerpoint/2010/main" val="9039579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5762601" cy="731168"/>
          </a:xfrm>
        </p:spPr>
        <p:txBody>
          <a:bodyPr>
            <a:normAutofit fontScale="90000"/>
          </a:bodyPr>
          <a:lstStyle/>
          <a:p>
            <a:r>
              <a:rPr lang="uk-UA" altLang="uk-UA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відкритої форми </a:t>
            </a:r>
            <a:br>
              <a:rPr lang="uk-UA" altLang="uk-UA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розгорнутою відповіддю</a:t>
            </a:r>
            <a:endParaRPr lang="uk-UA" dirty="0"/>
          </a:p>
        </p:txBody>
      </p:sp>
      <p:pic>
        <p:nvPicPr>
          <p:cNvPr id="4" name="Рисунок 3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8576204" cy="2952328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4766943" y="1772816"/>
            <a:ext cx="2684902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uk-UA" altLang="uk-UA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Складність завдання </a:t>
            </a:r>
            <a:r>
              <a:rPr lang="uk-UA" altLang="uk-UA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uk-UA" altLang="uk-UA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uk-UA" altLang="uk-UA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%)</a:t>
            </a:r>
            <a:endParaRPr lang="ru-RU" altLang="uk-UA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643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3974"/>
            <a:ext cx="7886700" cy="32868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uk-UA" altLang="uk-U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оцінювання</a:t>
            </a:r>
            <a:r>
              <a:rPr lang="en-US" altLang="uk-U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№33</a:t>
            </a:r>
            <a:br>
              <a:rPr lang="uk-UA" altLang="uk-U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altLang="uk-UA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4" y="548680"/>
            <a:ext cx="8772836" cy="3140450"/>
          </a:xfrm>
          <a:prstGeom prst="rect">
            <a:avLst/>
          </a:prstGeom>
        </p:spPr>
      </p:pic>
      <p:pic>
        <p:nvPicPr>
          <p:cNvPr id="9" name="Рисунок 8" descr="Фрагмент е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01008"/>
            <a:ext cx="7400303" cy="318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059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587152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Продовження (ЗВО)</a:t>
            </a:r>
            <a:endParaRPr lang="uk-U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09599" y="980728"/>
            <a:ext cx="6347714" cy="5060635"/>
          </a:xfrm>
        </p:spPr>
        <p:txBody>
          <a:bodyPr/>
          <a:lstStyle/>
          <a:p>
            <a:r>
              <a:rPr lang="uk-UA" dirty="0" smtClean="0"/>
              <a:t>6) результати зовнішнього оцінювання з української мови і літератури (українська мова) можуть зараховуватися як результати атестації для студентів закладів вищої освіти, які скористалися </a:t>
            </a:r>
            <a:r>
              <a:rPr lang="uk-UA" dirty="0" smtClean="0">
                <a:solidFill>
                  <a:srgbClr val="FF0000"/>
                </a:solidFill>
              </a:rPr>
              <a:t>правом повторного складання атестації</a:t>
            </a:r>
            <a:r>
              <a:rPr lang="uk-UA" dirty="0" smtClean="0"/>
              <a:t> у формі зовнішнього оцінювання, що передбачено абзацом другим пункту 8 розділу ІІ Положення про державну підсумкову атестацію студентів, які здобувають освітньо-кваліфікаційний рівень молодшого спеціаліста з одночасним завершенням здобуття повної загальної середньої освіти, затвердженого наказом Міністерства освіти і науки України від 22 серпня 2017 року № 1224, зареєстрованого в Міністерстві юстиції України 15 вересня 2017 за № 1138/31006.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85264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1556792"/>
            <a:ext cx="8460432" cy="5816600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uk-UA" alt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 виконувати лише ручкою чорного кольору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uk-UA" alt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 усе вільне місце, не роблячи відступів та не залишаючи вільних місць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uk-UA" alt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доведенні необхідних фактів вказувати теорему, лему чи інший відомий доведений факт, розписуючи усі умови для їх виконання та сам висновок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uk-UA" alt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Записувати ключові моменти математичних перетворень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uk-UA" alt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Записувати відповідь</a:t>
            </a:r>
          </a:p>
          <a:p>
            <a:pPr>
              <a:buFont typeface="Wingdings" panose="05000000000000000000" pitchFamily="2" charset="2"/>
              <a:buChar char="v"/>
            </a:pPr>
            <a:endParaRPr lang="uk-UA" altLang="uk-UA" dirty="0" smtClean="0"/>
          </a:p>
        </p:txBody>
      </p:sp>
      <p:sp>
        <p:nvSpPr>
          <p:cNvPr id="51203" name="Заголовок 1"/>
          <p:cNvSpPr txBox="1">
            <a:spLocks/>
          </p:cNvSpPr>
          <p:nvPr/>
        </p:nvSpPr>
        <p:spPr bwMode="auto">
          <a:xfrm>
            <a:off x="1317279" y="432265"/>
            <a:ext cx="6616946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uk-UA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поради </a:t>
            </a:r>
            <a:r>
              <a:rPr lang="uk-UA" altLang="uk-UA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uk-UA" altLang="uk-UA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заповненні бланка Б</a:t>
            </a:r>
          </a:p>
        </p:txBody>
      </p:sp>
    </p:spTree>
    <p:extLst>
      <p:ext uri="{BB962C8B-B14F-4D97-AF65-F5344CB8AC3E}">
        <p14:creationId xmlns:p14="http://schemas.microsoft.com/office/powerpoint/2010/main" val="29779362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671238"/>
              </p:ext>
            </p:extLst>
          </p:nvPr>
        </p:nvGraphicFramePr>
        <p:xfrm>
          <a:off x="251520" y="88630"/>
          <a:ext cx="8712967" cy="4099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3874236669"/>
                    </a:ext>
                  </a:extLst>
                </a:gridCol>
                <a:gridCol w="765879">
                  <a:extLst>
                    <a:ext uri="{9D8B030D-6E8A-4147-A177-3AD203B41FA5}">
                      <a16:colId xmlns:a16="http://schemas.microsoft.com/office/drawing/2014/main" val="1358793400"/>
                    </a:ext>
                  </a:extLst>
                </a:gridCol>
                <a:gridCol w="579149">
                  <a:extLst>
                    <a:ext uri="{9D8B030D-6E8A-4147-A177-3AD203B41FA5}">
                      <a16:colId xmlns:a16="http://schemas.microsoft.com/office/drawing/2014/main" val="2920442085"/>
                    </a:ext>
                  </a:extLst>
                </a:gridCol>
                <a:gridCol w="959228">
                  <a:extLst>
                    <a:ext uri="{9D8B030D-6E8A-4147-A177-3AD203B41FA5}">
                      <a16:colId xmlns:a16="http://schemas.microsoft.com/office/drawing/2014/main" val="358802821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417695651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58714873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72975349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82719956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2933313"/>
                    </a:ext>
                  </a:extLst>
                </a:gridCol>
                <a:gridCol w="580190">
                  <a:extLst>
                    <a:ext uri="{9D8B030D-6E8A-4147-A177-3AD203B41FA5}">
                      <a16:colId xmlns:a16="http://schemas.microsoft.com/office/drawing/2014/main" val="3211634670"/>
                    </a:ext>
                  </a:extLst>
                </a:gridCol>
                <a:gridCol w="391247">
                  <a:extLst>
                    <a:ext uri="{9D8B030D-6E8A-4147-A177-3AD203B41FA5}">
                      <a16:colId xmlns:a16="http://schemas.microsoft.com/office/drawing/2014/main" val="116621925"/>
                    </a:ext>
                  </a:extLst>
                </a:gridCol>
                <a:gridCol w="393821">
                  <a:extLst>
                    <a:ext uri="{9D8B030D-6E8A-4147-A177-3AD203B41FA5}">
                      <a16:colId xmlns:a16="http://schemas.microsoft.com/office/drawing/2014/main" val="3052664512"/>
                    </a:ext>
                  </a:extLst>
                </a:gridCol>
                <a:gridCol w="362933">
                  <a:extLst>
                    <a:ext uri="{9D8B030D-6E8A-4147-A177-3AD203B41FA5}">
                      <a16:colId xmlns:a16="http://schemas.microsoft.com/office/drawing/2014/main" val="1278932062"/>
                    </a:ext>
                  </a:extLst>
                </a:gridCol>
              </a:tblGrid>
              <a:tr h="439665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uk-UA" sz="2000" b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Українська мова і </a:t>
                      </a:r>
                      <a:r>
                        <a:rPr lang="uk-UA" sz="20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література (ЗВО)</a:t>
                      </a:r>
                      <a:endParaRPr lang="uk-UA" sz="20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175847"/>
                  </a:ext>
                </a:extLst>
              </a:tr>
              <a:tr h="4795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Регіон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складання тесту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 за шкалою 100-200*</a:t>
                      </a:r>
                      <a:endParaRPr lang="uk-UA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Оцінка ДПА (1-12)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079791"/>
                  </a:ext>
                </a:extLst>
              </a:tr>
              <a:tr h="80513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b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з’явився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анульовано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подолав поріг</a:t>
                      </a:r>
                      <a:endParaRPr lang="uk-UA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подолав поріг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обрано як ДПА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avg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7124231"/>
                  </a:ext>
                </a:extLst>
              </a:tr>
              <a:tr h="57706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УКРАЇНА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75987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9805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65397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129.0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199.0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75267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6016326"/>
                  </a:ext>
                </a:extLst>
              </a:tr>
              <a:tr h="43966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м.Київ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7720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644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6982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132.5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196.0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7637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1072499"/>
                  </a:ext>
                </a:extLst>
              </a:tr>
              <a:tr h="37096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Київська область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2004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1701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131.1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199.0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1964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4825471"/>
                  </a:ext>
                </a:extLst>
              </a:tr>
              <a:tr h="39844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Черкаська область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2105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1899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131.3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194.0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2093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1913312"/>
                  </a:ext>
                </a:extLst>
              </a:tr>
              <a:tr h="47959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Чернігівська область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1434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1260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128.4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197.5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1423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5" marR="5915" marT="5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4224113"/>
                  </a:ext>
                </a:extLst>
              </a:tr>
            </a:tbl>
          </a:graphicData>
        </a:graphic>
      </p:graphicFrame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951377"/>
              </p:ext>
            </p:extLst>
          </p:nvPr>
        </p:nvGraphicFramePr>
        <p:xfrm>
          <a:off x="229281" y="4221089"/>
          <a:ext cx="8735205" cy="25649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4882">
                  <a:extLst>
                    <a:ext uri="{9D8B030D-6E8A-4147-A177-3AD203B41FA5}">
                      <a16:colId xmlns:a16="http://schemas.microsoft.com/office/drawing/2014/main" val="1007168787"/>
                    </a:ext>
                  </a:extLst>
                </a:gridCol>
                <a:gridCol w="862615">
                  <a:extLst>
                    <a:ext uri="{9D8B030D-6E8A-4147-A177-3AD203B41FA5}">
                      <a16:colId xmlns:a16="http://schemas.microsoft.com/office/drawing/2014/main" val="982560426"/>
                    </a:ext>
                  </a:extLst>
                </a:gridCol>
                <a:gridCol w="743633">
                  <a:extLst>
                    <a:ext uri="{9D8B030D-6E8A-4147-A177-3AD203B41FA5}">
                      <a16:colId xmlns:a16="http://schemas.microsoft.com/office/drawing/2014/main" val="3301166105"/>
                    </a:ext>
                  </a:extLst>
                </a:gridCol>
                <a:gridCol w="938630">
                  <a:extLst>
                    <a:ext uri="{9D8B030D-6E8A-4147-A177-3AD203B41FA5}">
                      <a16:colId xmlns:a16="http://schemas.microsoft.com/office/drawing/2014/main" val="2114041013"/>
                    </a:ext>
                  </a:extLst>
                </a:gridCol>
                <a:gridCol w="938630">
                  <a:extLst>
                    <a:ext uri="{9D8B030D-6E8A-4147-A177-3AD203B41FA5}">
                      <a16:colId xmlns:a16="http://schemas.microsoft.com/office/drawing/2014/main" val="4111966170"/>
                    </a:ext>
                  </a:extLst>
                </a:gridCol>
                <a:gridCol w="783293">
                  <a:extLst>
                    <a:ext uri="{9D8B030D-6E8A-4147-A177-3AD203B41FA5}">
                      <a16:colId xmlns:a16="http://schemas.microsoft.com/office/drawing/2014/main" val="200661560"/>
                    </a:ext>
                  </a:extLst>
                </a:gridCol>
                <a:gridCol w="674226">
                  <a:extLst>
                    <a:ext uri="{9D8B030D-6E8A-4147-A177-3AD203B41FA5}">
                      <a16:colId xmlns:a16="http://schemas.microsoft.com/office/drawing/2014/main" val="3860085554"/>
                    </a:ext>
                  </a:extLst>
                </a:gridCol>
                <a:gridCol w="819648">
                  <a:extLst>
                    <a:ext uri="{9D8B030D-6E8A-4147-A177-3AD203B41FA5}">
                      <a16:colId xmlns:a16="http://schemas.microsoft.com/office/drawing/2014/main" val="1880643709"/>
                    </a:ext>
                  </a:extLst>
                </a:gridCol>
                <a:gridCol w="819648">
                  <a:extLst>
                    <a:ext uri="{9D8B030D-6E8A-4147-A177-3AD203B41FA5}">
                      <a16:colId xmlns:a16="http://schemas.microsoft.com/office/drawing/2014/main" val="273986716"/>
                    </a:ext>
                  </a:extLst>
                </a:gridCol>
              </a:tblGrid>
              <a:tr h="2610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Регіон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Оцінка ДПА (1-3)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Оцінка ДПА (4-6)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Оцінка ДПА (7-9)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Оцінка ДПА (10-12)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565310"/>
                  </a:ext>
                </a:extLst>
              </a:tr>
              <a:tr h="26108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осіб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осіб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осіб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осіб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407386"/>
                  </a:ext>
                </a:extLst>
              </a:tr>
              <a:tr h="34592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УКРАЇНА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8156</a:t>
                      </a:r>
                      <a:endParaRPr lang="uk-UA" sz="14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10,73</a:t>
                      </a:r>
                      <a:endParaRPr lang="uk-UA" sz="14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40681</a:t>
                      </a:r>
                      <a:endParaRPr lang="uk-UA" sz="14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53,54</a:t>
                      </a:r>
                      <a:endParaRPr lang="uk-UA" sz="14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22768</a:t>
                      </a:r>
                      <a:endParaRPr lang="uk-UA" sz="14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29,96</a:t>
                      </a:r>
                      <a:endParaRPr lang="uk-UA" sz="14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3662</a:t>
                      </a:r>
                      <a:endParaRPr lang="uk-UA" sz="14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4,82</a:t>
                      </a:r>
                      <a:endParaRPr lang="uk-UA" sz="14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5382623"/>
                  </a:ext>
                </a:extLst>
              </a:tr>
              <a:tr h="34592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м.Київ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497</a:t>
                      </a:r>
                      <a:endParaRPr lang="uk-UA" sz="14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6,44</a:t>
                      </a:r>
                      <a:endParaRPr lang="uk-UA" sz="14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3679</a:t>
                      </a:r>
                      <a:endParaRPr lang="uk-UA" sz="14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47,66</a:t>
                      </a:r>
                      <a:endParaRPr lang="uk-UA" sz="14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2962</a:t>
                      </a:r>
                      <a:endParaRPr lang="uk-UA" sz="14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38,37</a:t>
                      </a:r>
                      <a:endParaRPr lang="uk-UA" sz="14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</a:t>
                      </a:r>
                      <a:endParaRPr lang="uk-UA" sz="14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6,46</a:t>
                      </a:r>
                      <a:endParaRPr lang="uk-UA" sz="14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151542"/>
                  </a:ext>
                </a:extLst>
              </a:tr>
              <a:tr h="34592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Київська область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</a:t>
                      </a:r>
                      <a:endParaRPr lang="uk-UA" sz="14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13,67</a:t>
                      </a:r>
                      <a:endParaRPr lang="uk-UA" sz="14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1076</a:t>
                      </a:r>
                      <a:endParaRPr lang="uk-UA" sz="14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53,69</a:t>
                      </a:r>
                      <a:endParaRPr lang="uk-UA" sz="14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548</a:t>
                      </a:r>
                      <a:endParaRPr lang="uk-UA" sz="14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27,35</a:t>
                      </a:r>
                      <a:endParaRPr lang="uk-UA" sz="14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uk-UA" sz="14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3,29</a:t>
                      </a:r>
                      <a:endParaRPr lang="uk-UA" sz="14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515411"/>
                  </a:ext>
                </a:extLst>
              </a:tr>
              <a:tr h="34592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Черкаська область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uk-UA" sz="16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7,60</a:t>
                      </a:r>
                      <a:endParaRPr lang="uk-UA" sz="16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1106</a:t>
                      </a:r>
                      <a:endParaRPr lang="uk-UA" sz="16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52,54</a:t>
                      </a:r>
                      <a:endParaRPr lang="uk-UA" sz="16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uk-UA" sz="16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33,25</a:t>
                      </a:r>
                      <a:endParaRPr lang="uk-UA" sz="16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uk-UA" sz="16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6,03</a:t>
                      </a:r>
                      <a:endParaRPr lang="uk-UA" sz="16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3028849"/>
                  </a:ext>
                </a:extLst>
              </a:tr>
              <a:tr h="659053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Чернігівська область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uk-UA" sz="14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7,95</a:t>
                      </a:r>
                      <a:endParaRPr lang="uk-UA" sz="14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766</a:t>
                      </a:r>
                      <a:endParaRPr lang="uk-UA" sz="14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53,42</a:t>
                      </a:r>
                      <a:endParaRPr lang="uk-UA" sz="14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471</a:t>
                      </a:r>
                      <a:endParaRPr lang="uk-UA" sz="14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32,85</a:t>
                      </a:r>
                      <a:endParaRPr lang="uk-UA" sz="14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uk-UA" sz="14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5,02</a:t>
                      </a:r>
                      <a:endParaRPr lang="uk-UA" sz="14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70" marR="7570" marT="75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998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1383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343921"/>
              </p:ext>
            </p:extLst>
          </p:nvPr>
        </p:nvGraphicFramePr>
        <p:xfrm>
          <a:off x="251519" y="188640"/>
          <a:ext cx="8672922" cy="6084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185">
                  <a:extLst>
                    <a:ext uri="{9D8B030D-6E8A-4147-A177-3AD203B41FA5}">
                      <a16:colId xmlns:a16="http://schemas.microsoft.com/office/drawing/2014/main" val="201014636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0968342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930471952"/>
                    </a:ext>
                  </a:extLst>
                </a:gridCol>
                <a:gridCol w="1066229">
                  <a:extLst>
                    <a:ext uri="{9D8B030D-6E8A-4147-A177-3AD203B41FA5}">
                      <a16:colId xmlns:a16="http://schemas.microsoft.com/office/drawing/2014/main" val="2730136264"/>
                    </a:ext>
                  </a:extLst>
                </a:gridCol>
                <a:gridCol w="801133">
                  <a:extLst>
                    <a:ext uri="{9D8B030D-6E8A-4147-A177-3AD203B41FA5}">
                      <a16:colId xmlns:a16="http://schemas.microsoft.com/office/drawing/2014/main" val="2655135689"/>
                    </a:ext>
                  </a:extLst>
                </a:gridCol>
                <a:gridCol w="683157">
                  <a:extLst>
                    <a:ext uri="{9D8B030D-6E8A-4147-A177-3AD203B41FA5}">
                      <a16:colId xmlns:a16="http://schemas.microsoft.com/office/drawing/2014/main" val="4012760859"/>
                    </a:ext>
                  </a:extLst>
                </a:gridCol>
                <a:gridCol w="724312">
                  <a:extLst>
                    <a:ext uri="{9D8B030D-6E8A-4147-A177-3AD203B41FA5}">
                      <a16:colId xmlns:a16="http://schemas.microsoft.com/office/drawing/2014/main" val="3264400807"/>
                    </a:ext>
                  </a:extLst>
                </a:gridCol>
                <a:gridCol w="724312">
                  <a:extLst>
                    <a:ext uri="{9D8B030D-6E8A-4147-A177-3AD203B41FA5}">
                      <a16:colId xmlns:a16="http://schemas.microsoft.com/office/drawing/2014/main" val="55167486"/>
                    </a:ext>
                  </a:extLst>
                </a:gridCol>
                <a:gridCol w="713338">
                  <a:extLst>
                    <a:ext uri="{9D8B030D-6E8A-4147-A177-3AD203B41FA5}">
                      <a16:colId xmlns:a16="http://schemas.microsoft.com/office/drawing/2014/main" val="248640456"/>
                    </a:ext>
                  </a:extLst>
                </a:gridCol>
              </a:tblGrid>
              <a:tr h="743812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uk-UA" sz="280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(ЗВО)</a:t>
                      </a:r>
                      <a:endParaRPr lang="uk-UA" sz="28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809773"/>
                  </a:ext>
                </a:extLst>
              </a:tr>
              <a:tr h="6508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Регіон</a:t>
                      </a:r>
                      <a:endParaRPr lang="uk-UA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зареєстрованих</a:t>
                      </a:r>
                      <a:endParaRPr lang="uk-UA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складання тесту</a:t>
                      </a:r>
                      <a:endParaRPr lang="uk-UA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 за шкалою 100-200*</a:t>
                      </a:r>
                      <a:endParaRPr lang="uk-UA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015143"/>
                  </a:ext>
                </a:extLst>
              </a:tr>
              <a:tr h="155768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з’явився</a:t>
                      </a:r>
                      <a:endParaRPr lang="uk-UA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анульовано</a:t>
                      </a:r>
                      <a:endParaRPr lang="uk-UA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подолав поріг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подолав поріг</a:t>
                      </a:r>
                      <a:endParaRPr lang="uk-UA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avg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537997"/>
                  </a:ext>
                </a:extLst>
              </a:tr>
              <a:tr h="650835"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УКРАЇНА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4434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607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723</a:t>
                      </a:r>
                      <a:endParaRPr lang="uk-UA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3096</a:t>
                      </a:r>
                      <a:endParaRPr lang="uk-UA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uk-UA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128.8</a:t>
                      </a:r>
                      <a:endParaRPr lang="uk-UA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195.0</a:t>
                      </a:r>
                      <a:endParaRPr lang="uk-UA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816316"/>
                  </a:ext>
                </a:extLst>
              </a:tr>
              <a:tr h="52890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м.Київ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623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131.4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191.0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387744"/>
                  </a:ext>
                </a:extLst>
              </a:tr>
              <a:tr h="650835"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Київська область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130.0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186.0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844877"/>
                  </a:ext>
                </a:extLst>
              </a:tr>
              <a:tr h="650835"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Черкаська область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125.4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170.0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624268"/>
                  </a:ext>
                </a:extLst>
              </a:tr>
              <a:tr h="650835"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Чернігівська область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132.0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195.0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514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835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264326"/>
              </p:ext>
            </p:extLst>
          </p:nvPr>
        </p:nvGraphicFramePr>
        <p:xfrm>
          <a:off x="179511" y="116634"/>
          <a:ext cx="8496946" cy="6552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185">
                  <a:extLst>
                    <a:ext uri="{9D8B030D-6E8A-4147-A177-3AD203B41FA5}">
                      <a16:colId xmlns:a16="http://schemas.microsoft.com/office/drawing/2014/main" val="269253551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49993705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799525036"/>
                    </a:ext>
                  </a:extLst>
                </a:gridCol>
                <a:gridCol w="1007139">
                  <a:extLst>
                    <a:ext uri="{9D8B030D-6E8A-4147-A177-3AD203B41FA5}">
                      <a16:colId xmlns:a16="http://schemas.microsoft.com/office/drawing/2014/main" val="1646774325"/>
                    </a:ext>
                  </a:extLst>
                </a:gridCol>
                <a:gridCol w="700530">
                  <a:extLst>
                    <a:ext uri="{9D8B030D-6E8A-4147-A177-3AD203B41FA5}">
                      <a16:colId xmlns:a16="http://schemas.microsoft.com/office/drawing/2014/main" val="1992117224"/>
                    </a:ext>
                  </a:extLst>
                </a:gridCol>
                <a:gridCol w="676375">
                  <a:extLst>
                    <a:ext uri="{9D8B030D-6E8A-4147-A177-3AD203B41FA5}">
                      <a16:colId xmlns:a16="http://schemas.microsoft.com/office/drawing/2014/main" val="458124022"/>
                    </a:ext>
                  </a:extLst>
                </a:gridCol>
                <a:gridCol w="679393">
                  <a:extLst>
                    <a:ext uri="{9D8B030D-6E8A-4147-A177-3AD203B41FA5}">
                      <a16:colId xmlns:a16="http://schemas.microsoft.com/office/drawing/2014/main" val="3939723441"/>
                    </a:ext>
                  </a:extLst>
                </a:gridCol>
                <a:gridCol w="700530">
                  <a:extLst>
                    <a:ext uri="{9D8B030D-6E8A-4147-A177-3AD203B41FA5}">
                      <a16:colId xmlns:a16="http://schemas.microsoft.com/office/drawing/2014/main" val="4231747294"/>
                    </a:ext>
                  </a:extLst>
                </a:gridCol>
                <a:gridCol w="700530">
                  <a:extLst>
                    <a:ext uri="{9D8B030D-6E8A-4147-A177-3AD203B41FA5}">
                      <a16:colId xmlns:a16="http://schemas.microsoft.com/office/drawing/2014/main" val="3352190029"/>
                    </a:ext>
                  </a:extLst>
                </a:gridCol>
              </a:tblGrid>
              <a:tr h="68436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uk-UA" sz="280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 </a:t>
                      </a:r>
                      <a:r>
                        <a:rPr lang="uk-UA" sz="280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України (ЗВО)</a:t>
                      </a:r>
                      <a:endParaRPr lang="uk-UA" sz="28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622047"/>
                  </a:ext>
                </a:extLst>
              </a:tr>
              <a:tr h="5988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Регіон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зареєстрованих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складання тесту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 за шкалою 100-200*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266175"/>
                  </a:ext>
                </a:extLst>
              </a:tr>
              <a:tr h="221133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з’явився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анульовано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подолав поріг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подолав поріг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avg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2552787"/>
                  </a:ext>
                </a:extLst>
              </a:tr>
              <a:tr h="598812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УКРАЇНА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1887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475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1238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127.4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193.0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723260"/>
                  </a:ext>
                </a:extLst>
              </a:tr>
              <a:tr h="598812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м.Київ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133.6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186.0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771712"/>
                  </a:ext>
                </a:extLst>
              </a:tr>
              <a:tr h="598812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Київська область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105.0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129.5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160.0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368282"/>
                  </a:ext>
                </a:extLst>
              </a:tr>
              <a:tr h="598812"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Черкаська область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126.2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175.0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996375"/>
                  </a:ext>
                </a:extLst>
              </a:tr>
              <a:tr h="662972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Чернігівська область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102.0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125.8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173.0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1" marR="6821" marT="68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8577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78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416319"/>
              </p:ext>
            </p:extLst>
          </p:nvPr>
        </p:nvGraphicFramePr>
        <p:xfrm>
          <a:off x="243000" y="1"/>
          <a:ext cx="8721487" cy="39427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2834">
                  <a:extLst>
                    <a:ext uri="{9D8B030D-6E8A-4147-A177-3AD203B41FA5}">
                      <a16:colId xmlns:a16="http://schemas.microsoft.com/office/drawing/2014/main" val="1842739343"/>
                    </a:ext>
                  </a:extLst>
                </a:gridCol>
                <a:gridCol w="649632">
                  <a:extLst>
                    <a:ext uri="{9D8B030D-6E8A-4147-A177-3AD203B41FA5}">
                      <a16:colId xmlns:a16="http://schemas.microsoft.com/office/drawing/2014/main" val="2150303678"/>
                    </a:ext>
                  </a:extLst>
                </a:gridCol>
                <a:gridCol w="560026">
                  <a:extLst>
                    <a:ext uri="{9D8B030D-6E8A-4147-A177-3AD203B41FA5}">
                      <a16:colId xmlns:a16="http://schemas.microsoft.com/office/drawing/2014/main" val="2186678288"/>
                    </a:ext>
                  </a:extLst>
                </a:gridCol>
                <a:gridCol w="706879">
                  <a:extLst>
                    <a:ext uri="{9D8B030D-6E8A-4147-A177-3AD203B41FA5}">
                      <a16:colId xmlns:a16="http://schemas.microsoft.com/office/drawing/2014/main" val="1814115728"/>
                    </a:ext>
                  </a:extLst>
                </a:gridCol>
                <a:gridCol w="706879">
                  <a:extLst>
                    <a:ext uri="{9D8B030D-6E8A-4147-A177-3AD203B41FA5}">
                      <a16:colId xmlns:a16="http://schemas.microsoft.com/office/drawing/2014/main" val="2847558180"/>
                    </a:ext>
                  </a:extLst>
                </a:gridCol>
                <a:gridCol w="589895">
                  <a:extLst>
                    <a:ext uri="{9D8B030D-6E8A-4147-A177-3AD203B41FA5}">
                      <a16:colId xmlns:a16="http://schemas.microsoft.com/office/drawing/2014/main" val="3420224137"/>
                    </a:ext>
                  </a:extLst>
                </a:gridCol>
                <a:gridCol w="507758">
                  <a:extLst>
                    <a:ext uri="{9D8B030D-6E8A-4147-A177-3AD203B41FA5}">
                      <a16:colId xmlns:a16="http://schemas.microsoft.com/office/drawing/2014/main" val="1658128622"/>
                    </a:ext>
                  </a:extLst>
                </a:gridCol>
                <a:gridCol w="617274">
                  <a:extLst>
                    <a:ext uri="{9D8B030D-6E8A-4147-A177-3AD203B41FA5}">
                      <a16:colId xmlns:a16="http://schemas.microsoft.com/office/drawing/2014/main" val="1892345880"/>
                    </a:ext>
                  </a:extLst>
                </a:gridCol>
                <a:gridCol w="677011">
                  <a:extLst>
                    <a:ext uri="{9D8B030D-6E8A-4147-A177-3AD203B41FA5}">
                      <a16:colId xmlns:a16="http://schemas.microsoft.com/office/drawing/2014/main" val="151321131"/>
                    </a:ext>
                  </a:extLst>
                </a:gridCol>
                <a:gridCol w="677011">
                  <a:extLst>
                    <a:ext uri="{9D8B030D-6E8A-4147-A177-3AD203B41FA5}">
                      <a16:colId xmlns:a16="http://schemas.microsoft.com/office/drawing/2014/main" val="1898549493"/>
                    </a:ext>
                  </a:extLst>
                </a:gridCol>
                <a:gridCol w="527669">
                  <a:extLst>
                    <a:ext uri="{9D8B030D-6E8A-4147-A177-3AD203B41FA5}">
                      <a16:colId xmlns:a16="http://schemas.microsoft.com/office/drawing/2014/main" val="725551329"/>
                    </a:ext>
                  </a:extLst>
                </a:gridCol>
                <a:gridCol w="527669">
                  <a:extLst>
                    <a:ext uri="{9D8B030D-6E8A-4147-A177-3AD203B41FA5}">
                      <a16:colId xmlns:a16="http://schemas.microsoft.com/office/drawing/2014/main" val="71463017"/>
                    </a:ext>
                  </a:extLst>
                </a:gridCol>
                <a:gridCol w="350950">
                  <a:extLst>
                    <a:ext uri="{9D8B030D-6E8A-4147-A177-3AD203B41FA5}">
                      <a16:colId xmlns:a16="http://schemas.microsoft.com/office/drawing/2014/main" val="91951848"/>
                    </a:ext>
                  </a:extLst>
                </a:gridCol>
              </a:tblGrid>
              <a:tr h="432597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Українська мова і </a:t>
                      </a:r>
                      <a:r>
                        <a:rPr lang="uk-UA" sz="180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література (</a:t>
                      </a:r>
                      <a:r>
                        <a:rPr lang="uk-UA" sz="180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ЗПО</a:t>
                      </a:r>
                      <a:r>
                        <a:rPr lang="uk-UA" sz="180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uk-UA" sz="18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7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771090"/>
                  </a:ext>
                </a:extLst>
              </a:tr>
              <a:tr h="2164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Регіон</a:t>
                      </a:r>
                      <a:endParaRPr lang="uk-UA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7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</a:t>
                      </a:r>
                      <a:endParaRPr lang="uk-UA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7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uk-UA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складання тесту</a:t>
                      </a:r>
                      <a:endParaRPr lang="uk-UA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7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uk-UA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 за шкалою 100-200*</a:t>
                      </a:r>
                      <a:endParaRPr lang="uk-UA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7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uk-UA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Оцінка ДПА (1-12)</a:t>
                      </a:r>
                      <a:endParaRPr lang="uk-UA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7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905725"/>
                  </a:ext>
                </a:extLst>
              </a:tr>
              <a:tr h="57641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br>
                        <a:rPr lang="uk-UA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з’явився</a:t>
                      </a:r>
                      <a:endParaRPr lang="uk-UA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7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анульовано</a:t>
                      </a:r>
                      <a:endParaRPr lang="uk-UA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7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подолав поріг</a:t>
                      </a:r>
                      <a:endParaRPr lang="uk-UA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7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подолав поріг</a:t>
                      </a:r>
                      <a:endParaRPr lang="uk-UA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7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7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avg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7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7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обрано як ДПА</a:t>
                      </a:r>
                      <a:endParaRPr lang="uk-UA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7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7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avg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7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7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4631545"/>
                  </a:ext>
                </a:extLst>
              </a:tr>
              <a:tr h="49207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УКРАЇНА</a:t>
                      </a:r>
                      <a:endParaRPr lang="uk-UA" sz="16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7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43447</a:t>
                      </a:r>
                      <a:endParaRPr lang="uk-UA" sz="16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7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1766</a:t>
                      </a:r>
                      <a:endParaRPr lang="uk-UA" sz="16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7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lang="uk-UA" sz="16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7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19855</a:t>
                      </a:r>
                      <a:endParaRPr lang="uk-UA" sz="16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7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21661</a:t>
                      </a:r>
                      <a:endParaRPr lang="uk-UA" sz="16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7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uk-UA" sz="16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7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114.4</a:t>
                      </a:r>
                      <a:endParaRPr lang="uk-UA" sz="16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7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198.0</a:t>
                      </a:r>
                      <a:endParaRPr lang="uk-UA" sz="16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7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40679</a:t>
                      </a:r>
                      <a:endParaRPr lang="uk-UA" sz="16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7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7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uk-UA" sz="16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7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6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7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633196"/>
                  </a:ext>
                </a:extLst>
              </a:tr>
              <a:tr h="55631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м.Київ</a:t>
                      </a:r>
                      <a:endParaRPr lang="uk-UA" sz="16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35892" marB="35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2659</a:t>
                      </a:r>
                      <a:endParaRPr lang="uk-UA" sz="16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7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uk-UA" sz="16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35892" marB="35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16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35892" marB="35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938</a:t>
                      </a:r>
                      <a:endParaRPr lang="uk-UA" sz="16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35892" marB="35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1618</a:t>
                      </a:r>
                      <a:endParaRPr lang="uk-UA" sz="16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35892" marB="35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uk-UA" sz="16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35892" marB="35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116.9</a:t>
                      </a:r>
                      <a:endParaRPr lang="uk-UA" sz="16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35892" marB="35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188.0</a:t>
                      </a:r>
                      <a:endParaRPr lang="uk-UA" sz="16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35892" marB="35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2520</a:t>
                      </a:r>
                      <a:endParaRPr lang="uk-UA" sz="16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35892" marB="35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35892" marB="35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uk-UA" sz="16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35892" marB="35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6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35892" marB="35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235302"/>
                  </a:ext>
                </a:extLst>
              </a:tr>
              <a:tr h="55631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Київська область</a:t>
                      </a:r>
                      <a:endParaRPr lang="uk-UA" sz="16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7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1679</a:t>
                      </a:r>
                      <a:endParaRPr lang="uk-UA" sz="16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35892" marB="35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uk-UA" sz="16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35892" marB="35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6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35892" marB="35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746</a:t>
                      </a:r>
                      <a:endParaRPr lang="uk-UA" sz="16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35892" marB="35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842</a:t>
                      </a:r>
                      <a:endParaRPr lang="uk-UA" sz="16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35892" marB="35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uk-UA" sz="16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35892" marB="35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113.8</a:t>
                      </a:r>
                      <a:endParaRPr lang="uk-UA" sz="16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35892" marB="35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198.0</a:t>
                      </a:r>
                      <a:endParaRPr lang="uk-UA" sz="16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35892" marB="35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1555</a:t>
                      </a:r>
                      <a:endParaRPr lang="uk-UA" sz="16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35892" marB="35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35892" marB="35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uk-UA" sz="16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7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6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35892" marB="35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9520809"/>
                  </a:ext>
                </a:extLst>
              </a:tr>
              <a:tr h="55631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Черкаська область</a:t>
                      </a:r>
                      <a:endParaRPr lang="uk-UA" sz="16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7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uk-UA" sz="16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35892" marB="35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uk-UA" sz="16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35892" marB="35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6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35892" marB="35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uk-UA" sz="16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35892" marB="35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uk-UA" sz="16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35892" marB="35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uk-UA" sz="16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35892" marB="35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120.5</a:t>
                      </a:r>
                      <a:endParaRPr lang="uk-UA" sz="16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35892" marB="35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169.0</a:t>
                      </a:r>
                      <a:endParaRPr lang="uk-UA" sz="16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35892" marB="35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uk-UA" sz="16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35892" marB="35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35892" marB="35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uk-UA" sz="16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35892" marB="35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6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35892" marB="35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630299"/>
                  </a:ext>
                </a:extLst>
              </a:tr>
              <a:tr h="55631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Чернігівська область</a:t>
                      </a:r>
                      <a:endParaRPr lang="uk-UA" sz="16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7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984</a:t>
                      </a:r>
                      <a:endParaRPr lang="uk-UA" sz="16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35892" marB="35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uk-UA" sz="16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35892" marB="35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6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35892" marB="35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</a:t>
                      </a:r>
                      <a:endParaRPr lang="uk-UA" sz="16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35892" marB="35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534</a:t>
                      </a:r>
                      <a:endParaRPr lang="uk-UA" sz="16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35892" marB="35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uk-UA" sz="16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35892" marB="35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114.6</a:t>
                      </a:r>
                      <a:endParaRPr lang="uk-UA" sz="16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35892" marB="35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176.0</a:t>
                      </a:r>
                      <a:endParaRPr lang="uk-UA" sz="16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35892" marB="35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928</a:t>
                      </a:r>
                      <a:endParaRPr lang="uk-UA" sz="16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35892" marB="35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35892" marB="35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uk-UA" sz="16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35892" marB="35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6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8" marR="7178" marT="35892" marB="35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841179"/>
                  </a:ext>
                </a:extLst>
              </a:tr>
            </a:tbl>
          </a:graphicData>
        </a:graphic>
      </p:graphicFrame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406051"/>
              </p:ext>
            </p:extLst>
          </p:nvPr>
        </p:nvGraphicFramePr>
        <p:xfrm>
          <a:off x="162371" y="4059382"/>
          <a:ext cx="8882743" cy="27986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7274">
                  <a:extLst>
                    <a:ext uri="{9D8B030D-6E8A-4147-A177-3AD203B41FA5}">
                      <a16:colId xmlns:a16="http://schemas.microsoft.com/office/drawing/2014/main" val="2721386006"/>
                    </a:ext>
                  </a:extLst>
                </a:gridCol>
                <a:gridCol w="871577">
                  <a:extLst>
                    <a:ext uri="{9D8B030D-6E8A-4147-A177-3AD203B41FA5}">
                      <a16:colId xmlns:a16="http://schemas.microsoft.com/office/drawing/2014/main" val="3638316066"/>
                    </a:ext>
                  </a:extLst>
                </a:gridCol>
                <a:gridCol w="751360">
                  <a:extLst>
                    <a:ext uri="{9D8B030D-6E8A-4147-A177-3AD203B41FA5}">
                      <a16:colId xmlns:a16="http://schemas.microsoft.com/office/drawing/2014/main" val="2855313043"/>
                    </a:ext>
                  </a:extLst>
                </a:gridCol>
                <a:gridCol w="948384">
                  <a:extLst>
                    <a:ext uri="{9D8B030D-6E8A-4147-A177-3AD203B41FA5}">
                      <a16:colId xmlns:a16="http://schemas.microsoft.com/office/drawing/2014/main" val="388490066"/>
                    </a:ext>
                  </a:extLst>
                </a:gridCol>
                <a:gridCol w="941704">
                  <a:extLst>
                    <a:ext uri="{9D8B030D-6E8A-4147-A177-3AD203B41FA5}">
                      <a16:colId xmlns:a16="http://schemas.microsoft.com/office/drawing/2014/main" val="2872509192"/>
                    </a:ext>
                  </a:extLst>
                </a:gridCol>
                <a:gridCol w="791431">
                  <a:extLst>
                    <a:ext uri="{9D8B030D-6E8A-4147-A177-3AD203B41FA5}">
                      <a16:colId xmlns:a16="http://schemas.microsoft.com/office/drawing/2014/main" val="1769804427"/>
                    </a:ext>
                  </a:extLst>
                </a:gridCol>
                <a:gridCol w="751360">
                  <a:extLst>
                    <a:ext uri="{9D8B030D-6E8A-4147-A177-3AD203B41FA5}">
                      <a16:colId xmlns:a16="http://schemas.microsoft.com/office/drawing/2014/main" val="1047607815"/>
                    </a:ext>
                  </a:extLst>
                </a:gridCol>
                <a:gridCol w="828166">
                  <a:extLst>
                    <a:ext uri="{9D8B030D-6E8A-4147-A177-3AD203B41FA5}">
                      <a16:colId xmlns:a16="http://schemas.microsoft.com/office/drawing/2014/main" val="3442997013"/>
                    </a:ext>
                  </a:extLst>
                </a:gridCol>
                <a:gridCol w="821487">
                  <a:extLst>
                    <a:ext uri="{9D8B030D-6E8A-4147-A177-3AD203B41FA5}">
                      <a16:colId xmlns:a16="http://schemas.microsoft.com/office/drawing/2014/main" val="2081865906"/>
                    </a:ext>
                  </a:extLst>
                </a:gridCol>
              </a:tblGrid>
              <a:tr h="3502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Регіон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Оцінка ДПА (1-3)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Оцінка ДПА (4-6)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Оцінка ДПА (7-9)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Оцінка ДПА (10-12)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010614"/>
                  </a:ext>
                </a:extLst>
              </a:tr>
              <a:tr h="29936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осіб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осіб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осіб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осіб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0765662"/>
                  </a:ext>
                </a:extLst>
              </a:tr>
              <a:tr h="41825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УКРАЇНА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22072</a:t>
                      </a:r>
                      <a:endParaRPr lang="uk-UA" sz="14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17141</a:t>
                      </a:r>
                      <a:endParaRPr lang="uk-UA" sz="14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1396</a:t>
                      </a:r>
                      <a:endParaRPr lang="uk-UA" sz="14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uk-UA" sz="14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804324"/>
                  </a:ext>
                </a:extLst>
              </a:tr>
              <a:tr h="41825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м.Київ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1107</a:t>
                      </a:r>
                      <a:endParaRPr lang="uk-UA" sz="14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41,63</a:t>
                      </a:r>
                      <a:endParaRPr lang="uk-UA" sz="14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1253</a:t>
                      </a:r>
                      <a:endParaRPr lang="uk-UA" sz="14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47,12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  <a:endParaRPr lang="uk-UA" sz="14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5,75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4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0,26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2549853"/>
                  </a:ext>
                </a:extLst>
              </a:tr>
              <a:tr h="41825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Київська область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855</a:t>
                      </a:r>
                      <a:endParaRPr lang="uk-UA" sz="14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50,92</a:t>
                      </a:r>
                      <a:endParaRPr lang="uk-UA" sz="14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656</a:t>
                      </a:r>
                      <a:endParaRPr lang="uk-UA" sz="14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39,07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uk-UA" sz="14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2,50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0,12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2013621"/>
                  </a:ext>
                </a:extLst>
              </a:tr>
              <a:tr h="41825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Черкаська область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uk-UA" sz="16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12,50</a:t>
                      </a:r>
                      <a:endParaRPr lang="uk-UA" sz="16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uk-UA" sz="16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20,54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1,79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778371"/>
                  </a:ext>
                </a:extLst>
              </a:tr>
              <a:tr h="47594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Чернігівська область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475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48,27</a:t>
                      </a:r>
                      <a:endParaRPr lang="uk-UA" sz="14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uk-UA" sz="14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42,58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uk-UA" sz="14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3,46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7" marR="9257" marT="9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375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5443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243509"/>
              </p:ext>
            </p:extLst>
          </p:nvPr>
        </p:nvGraphicFramePr>
        <p:xfrm>
          <a:off x="395537" y="404664"/>
          <a:ext cx="8640961" cy="5929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0001">
                  <a:extLst>
                    <a:ext uri="{9D8B030D-6E8A-4147-A177-3AD203B41FA5}">
                      <a16:colId xmlns:a16="http://schemas.microsoft.com/office/drawing/2014/main" val="3324439084"/>
                    </a:ext>
                  </a:extLst>
                </a:gridCol>
                <a:gridCol w="1485715">
                  <a:extLst>
                    <a:ext uri="{9D8B030D-6E8A-4147-A177-3AD203B41FA5}">
                      <a16:colId xmlns:a16="http://schemas.microsoft.com/office/drawing/2014/main" val="877841969"/>
                    </a:ext>
                  </a:extLst>
                </a:gridCol>
                <a:gridCol w="986731">
                  <a:extLst>
                    <a:ext uri="{9D8B030D-6E8A-4147-A177-3AD203B41FA5}">
                      <a16:colId xmlns:a16="http://schemas.microsoft.com/office/drawing/2014/main" val="152829403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70832452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74127555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8141679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17830948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314953060"/>
                    </a:ext>
                  </a:extLst>
                </a:gridCol>
                <a:gridCol w="648074">
                  <a:extLst>
                    <a:ext uri="{9D8B030D-6E8A-4147-A177-3AD203B41FA5}">
                      <a16:colId xmlns:a16="http://schemas.microsoft.com/office/drawing/2014/main" val="2773793547"/>
                    </a:ext>
                  </a:extLst>
                </a:gridCol>
              </a:tblGrid>
              <a:tr h="53746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uk-UA" sz="280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</a:t>
                      </a:r>
                      <a:r>
                        <a:rPr lang="uk-UA" sz="280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ЗПО</a:t>
                      </a:r>
                      <a:r>
                        <a:rPr lang="uk-UA" sz="280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uk-UA" sz="28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75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072506"/>
                  </a:ext>
                </a:extLst>
              </a:tr>
              <a:tr h="4702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Регіон</a:t>
                      </a:r>
                      <a:endParaRPr lang="uk-UA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75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зареєстрованих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75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складання тесту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75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 за шкалою 100-200*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75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58407"/>
                  </a:ext>
                </a:extLst>
              </a:tr>
              <a:tr h="134668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з’явився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75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анульовано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75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подолав поріг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75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подолав поріг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75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75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avg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75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75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2249082"/>
                  </a:ext>
                </a:extLst>
              </a:tr>
              <a:tr h="53746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УКРАЇНА</a:t>
                      </a:r>
                      <a:endParaRPr lang="uk-UA" sz="18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75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6309</a:t>
                      </a:r>
                      <a:endParaRPr lang="uk-UA" sz="18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75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1029</a:t>
                      </a:r>
                      <a:endParaRPr lang="uk-UA" sz="18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75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uk-UA" sz="18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75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2743</a:t>
                      </a:r>
                      <a:endParaRPr lang="uk-UA" sz="18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75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2520</a:t>
                      </a:r>
                      <a:endParaRPr lang="uk-UA" sz="18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75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uk-UA" sz="18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75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112.9</a:t>
                      </a:r>
                      <a:endParaRPr lang="uk-UA" sz="18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75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189.0</a:t>
                      </a:r>
                      <a:endParaRPr lang="uk-UA" sz="18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75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736322"/>
                  </a:ext>
                </a:extLst>
              </a:tr>
              <a:tr h="65166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м.Київ</a:t>
                      </a:r>
                      <a:endParaRPr lang="uk-UA" sz="18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37532" marB="37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</a:t>
                      </a:r>
                      <a:endParaRPr lang="uk-UA" sz="18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37532" marB="37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uk-UA" sz="18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37532" marB="37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8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37532" marB="37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</a:t>
                      </a:r>
                      <a:endParaRPr lang="uk-UA" sz="18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37532" marB="37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</a:t>
                      </a:r>
                      <a:endParaRPr lang="uk-UA" sz="18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37532" marB="37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uk-UA" sz="18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37532" marB="37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114.0</a:t>
                      </a:r>
                      <a:endParaRPr lang="uk-UA" sz="18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37532" marB="37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180.0</a:t>
                      </a:r>
                      <a:endParaRPr lang="uk-UA" sz="18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37532" marB="37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774759"/>
                  </a:ext>
                </a:extLst>
              </a:tr>
              <a:tr h="65166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Київська область</a:t>
                      </a:r>
                      <a:endParaRPr lang="uk-UA" sz="18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75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</a:t>
                      </a:r>
                      <a:endParaRPr lang="uk-UA" sz="18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37532" marB="37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uk-UA" sz="18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37532" marB="37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8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37532" marB="37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uk-UA" sz="18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37532" marB="37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uk-UA" sz="18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37532" marB="37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uk-UA" sz="18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37532" marB="37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112.2</a:t>
                      </a:r>
                      <a:endParaRPr lang="uk-UA" sz="18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37532" marB="37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159.0</a:t>
                      </a:r>
                      <a:endParaRPr lang="uk-UA" sz="18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37532" marB="37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766112"/>
                  </a:ext>
                </a:extLst>
              </a:tr>
              <a:tr h="65166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Черкаська область</a:t>
                      </a:r>
                      <a:endParaRPr lang="uk-UA" sz="18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75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uk-UA" sz="18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37532" marB="37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8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37532" marB="37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8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37532" marB="37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uk-UA" sz="18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37532" marB="37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uk-UA" sz="18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37532" marB="37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uk-UA" sz="18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37532" marB="37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116.6</a:t>
                      </a:r>
                      <a:endParaRPr lang="uk-UA" sz="18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37532" marB="37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166.0</a:t>
                      </a:r>
                      <a:endParaRPr lang="uk-UA" sz="18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37532" marB="37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72303"/>
                  </a:ext>
                </a:extLst>
              </a:tr>
              <a:tr h="105812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Чернігівська область</a:t>
                      </a:r>
                      <a:endParaRPr lang="uk-UA" sz="18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75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</a:t>
                      </a:r>
                      <a:endParaRPr lang="uk-UA" sz="18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37532" marB="37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uk-UA" sz="18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37532" marB="37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8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37532" marB="37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uk-UA" sz="18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37532" marB="37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uk-UA" sz="18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37532" marB="37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uk-UA" sz="18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37532" marB="37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114.5</a:t>
                      </a:r>
                      <a:endParaRPr lang="uk-UA" sz="18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37532" marB="37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168.0</a:t>
                      </a:r>
                      <a:endParaRPr lang="uk-UA" sz="18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6" marR="7506" marT="37532" marB="375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0657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8340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431185"/>
              </p:ext>
            </p:extLst>
          </p:nvPr>
        </p:nvGraphicFramePr>
        <p:xfrm>
          <a:off x="182881" y="653142"/>
          <a:ext cx="8853615" cy="59442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4823">
                  <a:extLst>
                    <a:ext uri="{9D8B030D-6E8A-4147-A177-3AD203B41FA5}">
                      <a16:colId xmlns:a16="http://schemas.microsoft.com/office/drawing/2014/main" val="343560159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30746723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50573237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91803244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169194538"/>
                    </a:ext>
                  </a:extLst>
                </a:gridCol>
                <a:gridCol w="757145">
                  <a:extLst>
                    <a:ext uri="{9D8B030D-6E8A-4147-A177-3AD203B41FA5}">
                      <a16:colId xmlns:a16="http://schemas.microsoft.com/office/drawing/2014/main" val="1951953166"/>
                    </a:ext>
                  </a:extLst>
                </a:gridCol>
                <a:gridCol w="655931">
                  <a:extLst>
                    <a:ext uri="{9D8B030D-6E8A-4147-A177-3AD203B41FA5}">
                      <a16:colId xmlns:a16="http://schemas.microsoft.com/office/drawing/2014/main" val="4001378420"/>
                    </a:ext>
                  </a:extLst>
                </a:gridCol>
                <a:gridCol w="769626">
                  <a:extLst>
                    <a:ext uri="{9D8B030D-6E8A-4147-A177-3AD203B41FA5}">
                      <a16:colId xmlns:a16="http://schemas.microsoft.com/office/drawing/2014/main" val="2537724141"/>
                    </a:ext>
                  </a:extLst>
                </a:gridCol>
                <a:gridCol w="769626">
                  <a:extLst>
                    <a:ext uri="{9D8B030D-6E8A-4147-A177-3AD203B41FA5}">
                      <a16:colId xmlns:a16="http://schemas.microsoft.com/office/drawing/2014/main" val="2886610487"/>
                    </a:ext>
                  </a:extLst>
                </a:gridCol>
              </a:tblGrid>
              <a:tr h="52808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uk-UA" sz="240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 </a:t>
                      </a:r>
                      <a:r>
                        <a:rPr lang="uk-UA" sz="240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України (</a:t>
                      </a:r>
                      <a:r>
                        <a:rPr lang="uk-UA" sz="240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ЗПО</a:t>
                      </a:r>
                      <a:r>
                        <a:rPr lang="uk-UA" sz="240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uk-UA" sz="24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653642"/>
                  </a:ext>
                </a:extLst>
              </a:tr>
              <a:tr h="64359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Регіон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зареєстрованих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складання тесту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 за шкалою 100-200*</a:t>
                      </a:r>
                      <a:endParaRPr lang="uk-UA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969904"/>
                  </a:ext>
                </a:extLst>
              </a:tr>
              <a:tr h="128389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з’явився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анульовано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подолав поріг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подолав поріг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avg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550730"/>
                  </a:ext>
                </a:extLst>
              </a:tr>
              <a:tr h="52808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УКРАЇНА</a:t>
                      </a:r>
                      <a:endParaRPr lang="uk-UA" sz="18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3251</a:t>
                      </a:r>
                      <a:endParaRPr lang="uk-UA" sz="18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811</a:t>
                      </a:r>
                      <a:endParaRPr lang="uk-UA" sz="18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8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</a:t>
                      </a:r>
                      <a:endParaRPr lang="uk-UA" sz="18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1863</a:t>
                      </a:r>
                      <a:endParaRPr lang="uk-UA" sz="18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uk-UA" sz="18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118.9</a:t>
                      </a:r>
                      <a:endParaRPr lang="uk-UA" sz="18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192.0</a:t>
                      </a:r>
                      <a:endParaRPr lang="uk-UA" sz="18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3965780"/>
                  </a:ext>
                </a:extLst>
              </a:tr>
              <a:tr h="64029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м.Київ</a:t>
                      </a:r>
                      <a:endParaRPr lang="uk-UA" sz="18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39912" marB="399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</a:t>
                      </a:r>
                      <a:endParaRPr lang="uk-UA" sz="18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39912" marB="399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uk-UA" sz="18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39912" marB="399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8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39912" marB="399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uk-UA" sz="18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39912" marB="399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</a:t>
                      </a:r>
                      <a:endParaRPr lang="uk-UA" sz="18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39912" marB="399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uk-UA" sz="18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39912" marB="399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118.5</a:t>
                      </a:r>
                      <a:endParaRPr lang="uk-UA" sz="18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39912" marB="399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165.0</a:t>
                      </a:r>
                      <a:endParaRPr lang="uk-UA" sz="18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39912" marB="399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901351"/>
                  </a:ext>
                </a:extLst>
              </a:tr>
              <a:tr h="64029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Київська область</a:t>
                      </a:r>
                      <a:endParaRPr lang="uk-UA" sz="18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uk-UA" sz="18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39912" marB="399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uk-UA" sz="18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39912" marB="399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8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39912" marB="399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uk-UA" sz="18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39912" marB="399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uk-UA" sz="18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39912" marB="399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uk-UA" sz="18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39912" marB="399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120.6</a:t>
                      </a:r>
                      <a:endParaRPr lang="uk-UA" sz="18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39912" marB="399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156.0</a:t>
                      </a:r>
                      <a:endParaRPr lang="uk-UA" sz="18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39912" marB="399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2829039"/>
                  </a:ext>
                </a:extLst>
              </a:tr>
              <a:tr h="103966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Черкаська область</a:t>
                      </a:r>
                      <a:endParaRPr lang="uk-UA" sz="18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uk-UA" sz="18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39912" marB="399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8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39912" marB="399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8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39912" marB="399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8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39912" marB="399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8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39912" marB="399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uk-UA" sz="18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39912" marB="399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134.2</a:t>
                      </a:r>
                      <a:endParaRPr lang="uk-UA" sz="18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39912" marB="399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174.0</a:t>
                      </a:r>
                      <a:endParaRPr lang="uk-UA" sz="18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39912" marB="399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3853809"/>
                  </a:ext>
                </a:extLst>
              </a:tr>
              <a:tr h="64029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Чернігівська область</a:t>
                      </a:r>
                      <a:endParaRPr lang="uk-UA" sz="18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7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uk-UA" sz="18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39912" marB="399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uk-UA" sz="18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39912" marB="399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8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39912" marB="399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uk-UA" sz="18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39912" marB="399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uk-UA" sz="18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39912" marB="399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uk-UA" sz="18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39912" marB="399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119.2</a:t>
                      </a:r>
                      <a:endParaRPr lang="uk-UA" sz="18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39912" marB="399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151.0</a:t>
                      </a:r>
                      <a:endParaRPr lang="uk-UA" sz="18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82" marR="7982" marT="39912" marB="399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7815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9795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7706817" cy="739761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 пробного ЗНО-2019</a:t>
            </a:r>
            <a:endParaRPr lang="uk-UA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вмісту 3" descr="Фрагмент е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620688"/>
            <a:ext cx="5762981" cy="2952328"/>
          </a:xfrm>
        </p:spPr>
      </p:pic>
      <p:pic>
        <p:nvPicPr>
          <p:cNvPr id="5" name="Рисунок 4" descr="Фрагмент е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335422"/>
            <a:ext cx="5893913" cy="341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767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75603"/>
            <a:ext cx="885348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uk-UA" sz="3200" kern="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Куди звертатися за інформацією?</a:t>
            </a:r>
            <a:endParaRPr lang="uk-UA" kern="0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81955" y="1268760"/>
            <a:ext cx="4713288" cy="594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FFFF66"/>
              </a:buClr>
              <a:buFontTx/>
              <a:buNone/>
              <a:defRPr/>
            </a:pPr>
            <a:r>
              <a:rPr lang="uk-UA" altLang="uk-UA" sz="2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uk-UA" altLang="uk-U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uk-UA" sz="2200" dirty="0" smtClean="0">
                <a:solidFill>
                  <a:srgbClr val="CF138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http://testportal.gov.ua/</a:t>
            </a:r>
            <a:r>
              <a:rPr lang="en-US" altLang="uk-UA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uk-UA" sz="22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altLang="uk-UA" sz="22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сайт Українського центру   оцінювання якості освіти (УЦОЯО)</a:t>
            </a:r>
            <a:br>
              <a:rPr lang="uk-UA" altLang="uk-UA" sz="22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buClr>
                <a:srgbClr val="FFFF66"/>
              </a:buClr>
              <a:buFontTx/>
              <a:buNone/>
              <a:defRPr/>
            </a:pPr>
            <a:r>
              <a:rPr lang="uk-UA" altLang="uk-UA" sz="2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uk-UA" sz="2200" dirty="0" smtClean="0">
                <a:solidFill>
                  <a:srgbClr val="CF138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http://kievtest.org.ua/ </a:t>
            </a:r>
            <a:r>
              <a:rPr lang="en-US" altLang="uk-UA" sz="22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altLang="uk-UA" sz="22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сайт Київського регіонального центру оцінювання якості освіти </a:t>
            </a:r>
            <a:br>
              <a:rPr lang="uk-UA" altLang="uk-UA" sz="22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2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(КРЦОЯО)</a:t>
            </a:r>
            <a:br>
              <a:rPr lang="uk-UA" altLang="uk-UA" sz="22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uk-UA" sz="2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FFFF66"/>
              </a:buClr>
              <a:buFontTx/>
              <a:buNone/>
              <a:defRPr/>
            </a:pPr>
            <a:r>
              <a:rPr lang="uk-UA" altLang="uk-UA" sz="2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altLang="uk-UA" sz="2200" dirty="0">
                <a:solidFill>
                  <a:srgbClr val="CF138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(044) </a:t>
            </a:r>
            <a:r>
              <a:rPr lang="uk-UA" altLang="uk-UA" sz="2200" dirty="0" smtClean="0">
                <a:solidFill>
                  <a:srgbClr val="CF138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360-70-04</a:t>
            </a:r>
          </a:p>
          <a:p>
            <a:pPr eaLnBrk="1" hangingPunct="1">
              <a:buClr>
                <a:srgbClr val="FFFF66"/>
              </a:buClr>
              <a:buFontTx/>
              <a:buNone/>
              <a:defRPr/>
            </a:pPr>
            <a:r>
              <a:rPr lang="uk-UA" altLang="uk-UA" sz="2200" dirty="0">
                <a:solidFill>
                  <a:srgbClr val="CF138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altLang="uk-UA" sz="2200" dirty="0" smtClean="0">
                <a:solidFill>
                  <a:srgbClr val="CF138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altLang="uk-UA" sz="2200" dirty="0">
                <a:solidFill>
                  <a:srgbClr val="CF138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(044) </a:t>
            </a:r>
            <a:r>
              <a:rPr lang="uk-UA" altLang="uk-UA" sz="2200" dirty="0" smtClean="0">
                <a:solidFill>
                  <a:srgbClr val="CF138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361-42-17</a:t>
            </a:r>
          </a:p>
          <a:p>
            <a:pPr eaLnBrk="1" hangingPunct="1">
              <a:buClr>
                <a:srgbClr val="FFFF66"/>
              </a:buClr>
              <a:buFontTx/>
              <a:buNone/>
              <a:defRPr/>
            </a:pPr>
            <a:r>
              <a:rPr lang="uk-UA" altLang="uk-UA" sz="2200" dirty="0">
                <a:solidFill>
                  <a:srgbClr val="CF138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200" dirty="0" smtClean="0">
                <a:solidFill>
                  <a:srgbClr val="CF138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uk-UA" sz="22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altLang="uk-UA" sz="22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телефони гарячої лінії КРЦОЯО</a:t>
            </a:r>
          </a:p>
          <a:p>
            <a:pPr eaLnBrk="1" hangingPunct="1">
              <a:buClr>
                <a:srgbClr val="FFFF66"/>
              </a:buClr>
              <a:buFontTx/>
              <a:buNone/>
              <a:defRPr/>
            </a:pPr>
            <a:endParaRPr lang="uk-UA" altLang="uk-UA" sz="2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FFFF66"/>
              </a:buClr>
              <a:buFontTx/>
              <a:buNone/>
              <a:defRPr/>
            </a:pPr>
            <a:r>
              <a:rPr lang="uk-UA" altLang="uk-UA" sz="22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altLang="uk-UA" sz="2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230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57" y="5927806"/>
            <a:ext cx="73818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407" y="5945268"/>
            <a:ext cx="7000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882" y="5935743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157" y="5927806"/>
            <a:ext cx="69532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6034">
            <a:off x="4712170" y="1079806"/>
            <a:ext cx="4354845" cy="510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525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0089" y="28575"/>
            <a:ext cx="6456362" cy="990600"/>
          </a:xfrm>
        </p:spPr>
        <p:txBody>
          <a:bodyPr lIns="95782" tIns="47891" rIns="95782" bIns="47891"/>
          <a:lstStyle/>
          <a:p>
            <a:pPr algn="ctr" eaLnBrk="1" hangingPunct="1">
              <a:defRPr/>
            </a:pPr>
            <a:r>
              <a:rPr lang="uk-UA" alt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Документи, що визначають зміст тесту з математики</a:t>
            </a:r>
            <a:endParaRPr lang="ru-RU" altLang="ru-RU" sz="24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7614" y="921335"/>
            <a:ext cx="8461375" cy="2879725"/>
          </a:xfrm>
        </p:spPr>
        <p:txBody>
          <a:bodyPr lIns="95782" tIns="47891" rIns="95782" bIns="47891"/>
          <a:lstStyle/>
          <a:p>
            <a:pPr marL="533400" indent="-422275" eaLnBrk="1" hangingPunct="1">
              <a:lnSpc>
                <a:spcPct val="80000"/>
              </a:lnSpc>
              <a:spcAft>
                <a:spcPct val="90000"/>
              </a:spcAft>
              <a:buClr>
                <a:srgbClr val="2C16CC"/>
              </a:buClr>
              <a:buFont typeface="Wingdings" panose="05000000000000000000" pitchFamily="2" charset="2"/>
              <a:buChar char="q"/>
              <a:defRPr/>
            </a:pPr>
            <a:r>
              <a:rPr lang="uk-UA" alt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Державний стандарт базової і повної загальної середньої освіти</a:t>
            </a:r>
            <a:r>
              <a:rPr lang="en-US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br>
              <a:rPr lang="en-US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uk-UA" altLang="ru-RU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(Затверджено Постановою Кабінету Міністрів України</a:t>
            </a:r>
            <a:r>
              <a:rPr lang="en-US" altLang="ru-RU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uk-UA" altLang="ru-RU" sz="1400" i="1" dirty="0" smtClean="0">
                <a:latin typeface="Times New Roman" panose="02020603050405020304" pitchFamily="18" charset="0"/>
              </a:rPr>
              <a:t>від 23 листопада 2011 р. № 1392</a:t>
            </a:r>
            <a:r>
              <a:rPr lang="uk-UA" altLang="ru-RU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)</a:t>
            </a:r>
            <a:endParaRPr lang="uk-UA" altLang="ru-RU" sz="9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533400" indent="-422275" eaLnBrk="1" hangingPunct="1">
              <a:lnSpc>
                <a:spcPct val="80000"/>
              </a:lnSpc>
              <a:spcAft>
                <a:spcPct val="90000"/>
              </a:spcAft>
              <a:buClr>
                <a:srgbClr val="2C16CC"/>
              </a:buClr>
              <a:buFont typeface="Wingdings" panose="05000000000000000000" pitchFamily="2" charset="2"/>
              <a:buChar char="q"/>
              <a:defRPr/>
            </a:pPr>
            <a:r>
              <a:rPr lang="uk-UA" alt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Програми для загальноосвітніх навчальних закладів (5-11 класи)</a:t>
            </a:r>
            <a:endParaRPr lang="uk-UA" altLang="ru-RU" sz="18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533400" indent="-422275" eaLnBrk="1" hangingPunct="1">
              <a:lnSpc>
                <a:spcPct val="80000"/>
              </a:lnSpc>
              <a:spcAft>
                <a:spcPct val="90000"/>
              </a:spcAft>
              <a:buClr>
                <a:srgbClr val="2C16CC"/>
              </a:buClr>
              <a:buFont typeface="Wingdings" panose="05000000000000000000" pitchFamily="2" charset="2"/>
              <a:buChar char="q"/>
              <a:defRPr/>
            </a:pPr>
            <a:r>
              <a:rPr lang="uk-UA" alt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Програми зовнішнього незалежного оцінювання</a:t>
            </a:r>
            <a:r>
              <a:rPr lang="uk-UA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/>
            </a:r>
            <a:br>
              <a:rPr lang="uk-UA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uk-UA" altLang="ru-RU" sz="1400" dirty="0" smtClean="0">
                <a:latin typeface="Times New Roman" panose="02020603050405020304" pitchFamily="18" charset="0"/>
              </a:rPr>
              <a:t>(</a:t>
            </a:r>
            <a:r>
              <a:rPr lang="uk-UA" altLang="ru-RU" sz="1400" i="1" dirty="0" smtClean="0">
                <a:latin typeface="Times New Roman" panose="02020603050405020304" pitchFamily="18" charset="0"/>
              </a:rPr>
              <a:t>Затверджені</a:t>
            </a:r>
            <a:r>
              <a:rPr lang="en-US" altLang="ru-RU" sz="1400" i="1" dirty="0" smtClean="0">
                <a:latin typeface="Times New Roman" panose="02020603050405020304" pitchFamily="18" charset="0"/>
              </a:rPr>
              <a:t> </a:t>
            </a:r>
            <a:r>
              <a:rPr lang="uk-UA" altLang="ru-RU" sz="1400" i="1" dirty="0" smtClean="0">
                <a:latin typeface="Times New Roman" panose="02020603050405020304" pitchFamily="18" charset="0"/>
              </a:rPr>
              <a:t>Наказом Міністерства освіти і науки України від 03.02.2016 р. № 77</a:t>
            </a:r>
            <a:r>
              <a:rPr lang="uk-UA" altLang="ru-RU" sz="1400" dirty="0" smtClean="0"/>
              <a:t>)</a:t>
            </a:r>
          </a:p>
          <a:p>
            <a:pPr marL="396875" indent="-285750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ru-RU" sz="1800" dirty="0" smtClean="0">
                <a:latin typeface="Times New Roman" panose="02020603050405020304" pitchFamily="18" charset="0"/>
              </a:rPr>
              <a:t>     </a:t>
            </a:r>
            <a:r>
              <a:rPr lang="uk-UA" altLang="ru-RU" sz="1800" i="1" dirty="0" smtClean="0">
                <a:solidFill>
                  <a:srgbClr val="CD2A09"/>
                </a:solidFill>
                <a:latin typeface="Times New Roman" panose="02020603050405020304" pitchFamily="18" charset="0"/>
              </a:rPr>
              <a:t>Програми ЗНО</a:t>
            </a:r>
            <a:r>
              <a:rPr lang="uk-UA" altLang="ru-RU" sz="1800" i="1" dirty="0" smtClean="0">
                <a:latin typeface="Times New Roman" panose="02020603050405020304" pitchFamily="18" charset="0"/>
              </a:rPr>
              <a:t> </a:t>
            </a:r>
            <a:r>
              <a:rPr lang="uk-UA" altLang="ru-RU" sz="1800" dirty="0" smtClean="0">
                <a:latin typeface="Times New Roman" panose="02020603050405020304" pitchFamily="18" charset="0"/>
              </a:rPr>
              <a:t>та </a:t>
            </a:r>
            <a:r>
              <a:rPr lang="uk-UA" altLang="ru-RU" sz="1800" i="1" dirty="0" smtClean="0">
                <a:solidFill>
                  <a:srgbClr val="CD2A09"/>
                </a:solidFill>
                <a:latin typeface="Times New Roman" panose="02020603050405020304" pitchFamily="18" charset="0"/>
              </a:rPr>
              <a:t>характеристики сертифікаційної роботи</a:t>
            </a:r>
            <a:r>
              <a:rPr lang="uk-UA" altLang="ru-RU" sz="1800" dirty="0" smtClean="0">
                <a:latin typeface="Times New Roman" panose="02020603050405020304" pitchFamily="18" charset="0"/>
              </a:rPr>
              <a:t>, </a:t>
            </a:r>
            <a:r>
              <a:rPr lang="uk-UA" altLang="ru-RU" sz="1800" i="1" dirty="0" smtClean="0">
                <a:solidFill>
                  <a:srgbClr val="CD2A09"/>
                </a:solidFill>
                <a:latin typeface="Times New Roman" panose="02020603050405020304" pitchFamily="18" charset="0"/>
              </a:rPr>
              <a:t>критерії оцінювання</a:t>
            </a:r>
            <a:r>
              <a:rPr lang="uk-UA" altLang="ru-RU" sz="1800" i="1" dirty="0" smtClean="0">
                <a:latin typeface="Times New Roman" panose="02020603050405020304" pitchFamily="18" charset="0"/>
              </a:rPr>
              <a:t> </a:t>
            </a:r>
            <a:r>
              <a:rPr lang="uk-UA" altLang="ru-RU" sz="1800" dirty="0" smtClean="0">
                <a:latin typeface="Times New Roman" panose="02020603050405020304" pitchFamily="18" charset="0"/>
              </a:rPr>
              <a:t>завдань з розгорнутою відповіддю з математики </a:t>
            </a:r>
            <a:r>
              <a:rPr lang="uk-UA" altLang="ru-RU" sz="1800" dirty="0" smtClean="0">
                <a:solidFill>
                  <a:srgbClr val="CD2A09"/>
                </a:solidFill>
                <a:latin typeface="Times New Roman" panose="02020603050405020304" pitchFamily="18" charset="0"/>
              </a:rPr>
              <a:t>розміщено</a:t>
            </a:r>
            <a:r>
              <a:rPr lang="ru-RU" altLang="ru-RU" sz="1800" dirty="0" smtClean="0">
                <a:solidFill>
                  <a:srgbClr val="CD2A09"/>
                </a:solidFill>
                <a:latin typeface="Times New Roman" panose="02020603050405020304" pitchFamily="18" charset="0"/>
              </a:rPr>
              <a:t> н</a:t>
            </a:r>
            <a:r>
              <a:rPr lang="uk-UA" altLang="ru-RU" sz="1800" dirty="0" smtClean="0">
                <a:solidFill>
                  <a:srgbClr val="CD2A09"/>
                </a:solidFill>
                <a:latin typeface="Times New Roman" panose="02020603050405020304" pitchFamily="18" charset="0"/>
              </a:rPr>
              <a:t>а веб-сайтах Українського центру оцінювання якості освіти та</a:t>
            </a:r>
            <a:r>
              <a:rPr lang="en-US" altLang="ru-RU" sz="1800" dirty="0" smtClean="0">
                <a:solidFill>
                  <a:srgbClr val="CD2A09"/>
                </a:solidFill>
                <a:latin typeface="Times New Roman" panose="02020603050405020304" pitchFamily="18" charset="0"/>
              </a:rPr>
              <a:t> </a:t>
            </a:r>
            <a:r>
              <a:rPr lang="uk-UA" altLang="ru-RU" sz="1800" dirty="0" smtClean="0">
                <a:solidFill>
                  <a:srgbClr val="CD2A09"/>
                </a:solidFill>
                <a:latin typeface="Times New Roman" panose="02020603050405020304" pitchFamily="18" charset="0"/>
              </a:rPr>
              <a:t> Київського РЦОЯО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38" y="3686175"/>
            <a:ext cx="4084637" cy="317182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575" y="3898900"/>
            <a:ext cx="3511550" cy="294957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4138" y="3717925"/>
            <a:ext cx="3738562" cy="293211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992235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-7938"/>
            <a:ext cx="9126538" cy="689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кутник 8"/>
          <p:cNvSpPr/>
          <p:nvPr/>
        </p:nvSpPr>
        <p:spPr>
          <a:xfrm>
            <a:off x="-20638" y="-7938"/>
            <a:ext cx="9180513" cy="6858001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pic>
        <p:nvPicPr>
          <p:cNvPr id="2150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996950"/>
            <a:ext cx="2657475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95700" y="1185863"/>
            <a:ext cx="1635125" cy="623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33062">
              <a:defRPr/>
            </a:pPr>
            <a:r>
              <a:rPr lang="uk-UA" sz="1200" dirty="0">
                <a:solidFill>
                  <a:srgbClr val="002060"/>
                </a:solidFill>
                <a:latin typeface="Monotype Corsiva" panose="03010101010201010101" pitchFamily="66" charset="0"/>
              </a:rPr>
              <a:t>Кількість завдань сертифікаційної роботи</a:t>
            </a:r>
          </a:p>
          <a:p>
            <a:pPr defTabSz="633062">
              <a:defRPr/>
            </a:pPr>
            <a:endParaRPr lang="uk-UA" sz="105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21275" y="1296988"/>
            <a:ext cx="541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33062">
              <a:defRPr/>
            </a:pP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33</a:t>
            </a:r>
          </a:p>
        </p:txBody>
      </p:sp>
      <p:sp>
        <p:nvSpPr>
          <p:cNvPr id="21513" name="TextBox 13"/>
          <p:cNvSpPr txBox="1">
            <a:spLocks noChangeArrowheads="1"/>
          </p:cNvSpPr>
          <p:nvPr/>
        </p:nvSpPr>
        <p:spPr bwMode="auto">
          <a:xfrm>
            <a:off x="4144963" y="2554288"/>
            <a:ext cx="1295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318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318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318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318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318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31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31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31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31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uk-UA" sz="1200">
                <a:solidFill>
                  <a:srgbClr val="002060"/>
                </a:solidFill>
                <a:latin typeface="Monotype Corsiva" panose="03010101010201010101" pitchFamily="66" charset="0"/>
              </a:rPr>
              <a:t>Час виконання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65713" y="2497138"/>
            <a:ext cx="7905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33062">
              <a:defRPr/>
            </a:pP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180 хв</a:t>
            </a:r>
          </a:p>
        </p:txBody>
      </p:sp>
      <p:sp>
        <p:nvSpPr>
          <p:cNvPr id="21515" name="TextBox 21"/>
          <p:cNvSpPr txBox="1">
            <a:spLocks noChangeArrowheads="1"/>
          </p:cNvSpPr>
          <p:nvPr/>
        </p:nvSpPr>
        <p:spPr bwMode="auto">
          <a:xfrm>
            <a:off x="3889375" y="1808163"/>
            <a:ext cx="1816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318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318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318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318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318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31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31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31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31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uk-UA" sz="1200">
                <a:solidFill>
                  <a:srgbClr val="002060"/>
                </a:solidFill>
                <a:latin typeface="Monotype Corsiva" panose="03010101010201010101" pitchFamily="66" charset="0"/>
              </a:rPr>
              <a:t>Максимальна кількість тестових балів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21238" y="1974850"/>
            <a:ext cx="49053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33062">
              <a:defRPr/>
            </a:pP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62</a:t>
            </a:r>
          </a:p>
        </p:txBody>
      </p:sp>
      <p:pic>
        <p:nvPicPr>
          <p:cNvPr id="21517" name="Рисунок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784600"/>
            <a:ext cx="60261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TextBox 33"/>
          <p:cNvSpPr txBox="1">
            <a:spLocks noChangeArrowheads="1"/>
          </p:cNvSpPr>
          <p:nvPr/>
        </p:nvSpPr>
        <p:spPr bwMode="auto">
          <a:xfrm>
            <a:off x="3565525" y="4330700"/>
            <a:ext cx="28336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uk-UA" altLang="uk-UA"/>
          </a:p>
        </p:txBody>
      </p:sp>
      <p:sp>
        <p:nvSpPr>
          <p:cNvPr id="35" name="TextBox 34"/>
          <p:cNvSpPr txBox="1"/>
          <p:nvPr/>
        </p:nvSpPr>
        <p:spPr>
          <a:xfrm>
            <a:off x="3238500" y="4230688"/>
            <a:ext cx="33750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Державна підсумкова атестація</a:t>
            </a:r>
          </a:p>
        </p:txBody>
      </p:sp>
      <p:sp>
        <p:nvSpPr>
          <p:cNvPr id="21520" name="TextBox 37"/>
          <p:cNvSpPr txBox="1">
            <a:spLocks noChangeArrowheads="1"/>
          </p:cNvSpPr>
          <p:nvPr/>
        </p:nvSpPr>
        <p:spPr bwMode="auto">
          <a:xfrm>
            <a:off x="3892550" y="4624388"/>
            <a:ext cx="2297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318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318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318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318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318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31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31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31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31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uk-UA" b="1">
                <a:solidFill>
                  <a:srgbClr val="CC0099"/>
                </a:solidFill>
                <a:latin typeface="Monotype Corsiva" panose="03010101010201010101" pitchFamily="66" charset="0"/>
              </a:rPr>
              <a:t>Завдання № 1-28</a:t>
            </a:r>
          </a:p>
        </p:txBody>
      </p:sp>
      <p:sp>
        <p:nvSpPr>
          <p:cNvPr id="21521" name="TextBox 40"/>
          <p:cNvSpPr txBox="1">
            <a:spLocks noChangeArrowheads="1"/>
          </p:cNvSpPr>
          <p:nvPr/>
        </p:nvSpPr>
        <p:spPr bwMode="auto">
          <a:xfrm>
            <a:off x="3922713" y="5030788"/>
            <a:ext cx="212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318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318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318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318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318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31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31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31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31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uk-UA" b="1">
                <a:solidFill>
                  <a:srgbClr val="CC0099"/>
                </a:solidFill>
                <a:latin typeface="Monotype Corsiva" panose="03010101010201010101" pitchFamily="66" charset="0"/>
              </a:rPr>
              <a:t>Завдання № 31, 32</a:t>
            </a:r>
          </a:p>
        </p:txBody>
      </p:sp>
      <p:sp>
        <p:nvSpPr>
          <p:cNvPr id="42" name="Ліва фігурна дужка 41"/>
          <p:cNvSpPr/>
          <p:nvPr/>
        </p:nvSpPr>
        <p:spPr>
          <a:xfrm rot="16200000">
            <a:off x="4795044" y="3958431"/>
            <a:ext cx="274638" cy="3387725"/>
          </a:xfrm>
          <a:prstGeom prst="leftBrace">
            <a:avLst>
              <a:gd name="adj1" fmla="val 8333"/>
              <a:gd name="adj2" fmla="val 5027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43" name="TextBox 42"/>
          <p:cNvSpPr txBox="1"/>
          <p:nvPr/>
        </p:nvSpPr>
        <p:spPr>
          <a:xfrm>
            <a:off x="3190875" y="5741988"/>
            <a:ext cx="34829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33062">
              <a:defRPr/>
            </a:pPr>
            <a:r>
              <a:rPr lang="uk-UA" b="1" dirty="0"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30 завдань</a:t>
            </a:r>
          </a:p>
          <a:p>
            <a:pPr algn="ctr" defTabSz="633062">
              <a:defRPr/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52 бали</a:t>
            </a:r>
          </a:p>
          <a:p>
            <a:pPr algn="ctr" defTabSz="633062">
              <a:defRPr/>
            </a:pPr>
            <a:r>
              <a:rPr lang="uk-UA" b="1" dirty="0">
                <a:solidFill>
                  <a:srgbClr val="FF006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Оцінка ДПА 1 – 12  балів</a:t>
            </a:r>
          </a:p>
        </p:txBody>
      </p:sp>
      <p:sp>
        <p:nvSpPr>
          <p:cNvPr id="44" name="Округлений прямокутник 43"/>
          <p:cNvSpPr/>
          <p:nvPr/>
        </p:nvSpPr>
        <p:spPr>
          <a:xfrm>
            <a:off x="38100" y="5103813"/>
            <a:ext cx="1898650" cy="106521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21525" name="TextBox 44"/>
          <p:cNvSpPr txBox="1">
            <a:spLocks noChangeArrowheads="1"/>
          </p:cNvSpPr>
          <p:nvPr/>
        </p:nvSpPr>
        <p:spPr bwMode="auto">
          <a:xfrm>
            <a:off x="19050" y="5103813"/>
            <a:ext cx="19240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uk-UA" alt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 завдань </a:t>
            </a:r>
            <a:r>
              <a:rPr lang="uk-UA" alt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чернетці</a:t>
            </a:r>
            <a:r>
              <a:rPr lang="uk-UA" altLang="uk-UA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перевіряють і до уваги не беруть</a:t>
            </a:r>
            <a:endParaRPr lang="uk-UA" alt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Округлений прямокутник 46"/>
          <p:cNvSpPr/>
          <p:nvPr/>
        </p:nvSpPr>
        <p:spPr>
          <a:xfrm>
            <a:off x="7318375" y="4014788"/>
            <a:ext cx="1758950" cy="26797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9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48" name="TextBox 47"/>
          <p:cNvSpPr txBox="1"/>
          <p:nvPr/>
        </p:nvSpPr>
        <p:spPr>
          <a:xfrm>
            <a:off x="7859713" y="3992563"/>
            <a:ext cx="7683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ЗНО</a:t>
            </a:r>
          </a:p>
        </p:txBody>
      </p:sp>
      <p:sp>
        <p:nvSpPr>
          <p:cNvPr id="21528" name="TextBox 48"/>
          <p:cNvSpPr txBox="1">
            <a:spLocks noChangeArrowheads="1"/>
          </p:cNvSpPr>
          <p:nvPr/>
        </p:nvSpPr>
        <p:spPr bwMode="auto">
          <a:xfrm>
            <a:off x="7254875" y="4354513"/>
            <a:ext cx="18462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318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318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318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318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318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31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31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31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31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uk-UA" altLang="uk-UA" sz="1400">
                <a:solidFill>
                  <a:srgbClr val="002060"/>
                </a:solidFill>
                <a:latin typeface="Monotype Corsiva" panose="03010101010201010101" pitchFamily="66" charset="0"/>
              </a:rPr>
              <a:t>Усі  завдання  сертифікаційної  роботи</a:t>
            </a:r>
          </a:p>
        </p:txBody>
      </p:sp>
      <p:sp>
        <p:nvSpPr>
          <p:cNvPr id="50" name="TextBox 9"/>
          <p:cNvSpPr txBox="1">
            <a:spLocks noChangeArrowheads="1"/>
          </p:cNvSpPr>
          <p:nvPr/>
        </p:nvSpPr>
        <p:spPr bwMode="auto">
          <a:xfrm>
            <a:off x="7329488" y="4875213"/>
            <a:ext cx="185261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844083" eaLnBrk="1" hangingPunct="1">
              <a:defRPr/>
            </a:pPr>
            <a:r>
              <a:rPr lang="uk-UA" altLang="ru-RU" sz="1108" b="1" dirty="0">
                <a:solidFill>
                  <a:srgbClr val="C00000"/>
                </a:solidFill>
                <a:latin typeface="Cambria" pitchFamily="18" charset="0"/>
              </a:rPr>
              <a:t>Результат за шкалою 100-200 балів</a:t>
            </a:r>
            <a:endParaRPr lang="ru-RU" altLang="ru-RU" sz="1108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265988" y="5246688"/>
            <a:ext cx="1811337" cy="1435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844083">
              <a:defRPr/>
            </a:pPr>
            <a:r>
              <a:rPr lang="uk-UA" sz="969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Визначатиметься </a:t>
            </a:r>
            <a:r>
              <a:rPr lang="uk-UA" sz="969" b="1" i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«пороговий бал». </a:t>
            </a:r>
          </a:p>
          <a:p>
            <a:pPr algn="ctr" defTabSz="844083">
              <a:defRPr/>
            </a:pPr>
            <a:r>
              <a:rPr lang="uk-UA" sz="969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Учасники, результати яких будуть нижчі за встановлений </a:t>
            </a:r>
            <a:r>
              <a:rPr lang="uk-UA" sz="969" b="1" i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«пороговий бал»</a:t>
            </a:r>
            <a:r>
              <a:rPr lang="uk-UA" sz="969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, </a:t>
            </a:r>
            <a:r>
              <a:rPr lang="uk-UA" sz="969" b="1" dirty="0">
                <a:solidFill>
                  <a:srgbClr val="C00000"/>
                </a:solidFill>
                <a:latin typeface="Cambria" pitchFamily="18" charset="0"/>
              </a:rPr>
              <a:t>НЕ ЗМОЖУТЬ </a:t>
            </a:r>
            <a:r>
              <a:rPr lang="uk-UA" sz="969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подавати результати </a:t>
            </a:r>
            <a:r>
              <a:rPr lang="uk-UA" sz="969" b="1" i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з цього предмета </a:t>
            </a:r>
            <a:r>
              <a:rPr lang="uk-UA" sz="969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до приймальних комісій ВНЗ</a:t>
            </a:r>
            <a:endParaRPr lang="ru-RU" sz="969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3" name="Округлений прямокутник 52"/>
          <p:cNvSpPr/>
          <p:nvPr/>
        </p:nvSpPr>
        <p:spPr>
          <a:xfrm>
            <a:off x="2414797" y="130010"/>
            <a:ext cx="4840161" cy="374073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8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1438275" y="172876"/>
            <a:ext cx="6709001" cy="305468"/>
          </a:xfrm>
          <a:prstGeom prst="rect">
            <a:avLst/>
          </a:prstGeom>
          <a:noFill/>
          <a:effectLst>
            <a:glow rad="1384300">
              <a:schemeClr val="accent2">
                <a:lumMod val="40000"/>
                <a:lumOff val="60000"/>
                <a:alpha val="21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defTabSz="633062">
              <a:defRPr/>
            </a:pPr>
            <a:r>
              <a:rPr lang="uk-UA" sz="1385" b="1" dirty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rgbClr val="ED7D31">
                      <a:lumMod val="40000"/>
                      <a:lumOff val="6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СЕРТИФІКАЦІЙНА РОБОТА З МАТЕМАТИКИ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5"/>
          <a:srcRect r="3331" b="3048"/>
          <a:stretch/>
        </p:blipFill>
        <p:spPr>
          <a:xfrm>
            <a:off x="785813" y="947738"/>
            <a:ext cx="1728787" cy="238601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26" name="Округлена прямокутна виноска 25"/>
          <p:cNvSpPr/>
          <p:nvPr/>
        </p:nvSpPr>
        <p:spPr>
          <a:xfrm>
            <a:off x="2046644" y="1181885"/>
            <a:ext cx="1282432" cy="859045"/>
          </a:xfrm>
          <a:prstGeom prst="wedgeRoundRectCallout">
            <a:avLst>
              <a:gd name="adj1" fmla="val -67476"/>
              <a:gd name="adj2" fmla="val 65763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  <a:lumMod val="96000"/>
                  <a:alpha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29" name="TextBox 28"/>
          <p:cNvSpPr txBox="1"/>
          <p:nvPr/>
        </p:nvSpPr>
        <p:spPr>
          <a:xfrm>
            <a:off x="1911350" y="1165225"/>
            <a:ext cx="1577975" cy="939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1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з вибором однієї правильної відповіді</a:t>
            </a:r>
          </a:p>
          <a:p>
            <a:pPr algn="ctr">
              <a:defRPr/>
            </a:pPr>
            <a:r>
              <a:rPr lang="uk-UA" sz="11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1-20</a:t>
            </a:r>
          </a:p>
          <a:p>
            <a:pPr algn="ctr">
              <a:defRPr/>
            </a:pPr>
            <a:r>
              <a:rPr lang="uk-UA" sz="1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або 1 бал</a:t>
            </a:r>
          </a:p>
        </p:txBody>
      </p:sp>
      <p:sp>
        <p:nvSpPr>
          <p:cNvPr id="27" name="Округлена прямокутна виноска 26"/>
          <p:cNvSpPr/>
          <p:nvPr/>
        </p:nvSpPr>
        <p:spPr>
          <a:xfrm>
            <a:off x="2076940" y="2207270"/>
            <a:ext cx="1395445" cy="890557"/>
          </a:xfrm>
          <a:prstGeom prst="wedgeRoundRectCallout">
            <a:avLst>
              <a:gd name="adj1" fmla="val -64255"/>
              <a:gd name="adj2" fmla="val -6637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  <a:lumMod val="96000"/>
                  <a:alpha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30" name="TextBox 29"/>
          <p:cNvSpPr txBox="1"/>
          <p:nvPr/>
        </p:nvSpPr>
        <p:spPr>
          <a:xfrm>
            <a:off x="1984375" y="2211388"/>
            <a:ext cx="1579563" cy="938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1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на встановлення відповідності</a:t>
            </a:r>
          </a:p>
          <a:p>
            <a:pPr algn="ctr">
              <a:defRPr/>
            </a:pPr>
            <a:r>
              <a:rPr lang="uk-UA" sz="11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21-24</a:t>
            </a:r>
          </a:p>
          <a:p>
            <a:pPr algn="ctr">
              <a:defRPr/>
            </a:pPr>
            <a:r>
              <a:rPr lang="uk-UA" sz="1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 1, 2, 3 або 4 бали</a:t>
            </a:r>
          </a:p>
        </p:txBody>
      </p:sp>
      <p:sp>
        <p:nvSpPr>
          <p:cNvPr id="54" name="Округлена прямокутна виноска 53"/>
          <p:cNvSpPr/>
          <p:nvPr/>
        </p:nvSpPr>
        <p:spPr>
          <a:xfrm rot="10800000">
            <a:off x="-13063" y="1974687"/>
            <a:ext cx="1416955" cy="1237729"/>
          </a:xfrm>
          <a:prstGeom prst="wedgeRoundRectCallout">
            <a:avLst>
              <a:gd name="adj1" fmla="val -59811"/>
              <a:gd name="adj2" fmla="val -48191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  <a:lumMod val="96000"/>
                  <a:alpha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55" name="TextBox 54"/>
          <p:cNvSpPr txBox="1"/>
          <p:nvPr/>
        </p:nvSpPr>
        <p:spPr>
          <a:xfrm>
            <a:off x="-146050" y="1966913"/>
            <a:ext cx="1681653" cy="1238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105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відкритої  форми з короткою відповіддю</a:t>
            </a:r>
          </a:p>
          <a:p>
            <a:pPr algn="ctr">
              <a:defRPr/>
            </a:pPr>
            <a:r>
              <a:rPr lang="uk-UA" sz="11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структуроване</a:t>
            </a:r>
            <a:r>
              <a:rPr lang="uk-UA" sz="900" b="1" dirty="0" smtClean="0"/>
              <a:t> </a:t>
            </a:r>
            <a:r>
              <a:rPr lang="uk-UA" sz="105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uk-UA" sz="105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25, 26</a:t>
            </a:r>
          </a:p>
          <a:p>
            <a:pPr algn="ctr">
              <a:defRPr/>
            </a:pPr>
            <a:r>
              <a:rPr lang="uk-UA" sz="105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 1 або 2 бали</a:t>
            </a:r>
            <a:endParaRPr lang="uk-UA" sz="105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неструктуроване</a:t>
            </a:r>
            <a:r>
              <a:rPr lang="uk-UA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05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uk-UA" sz="105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27-30</a:t>
            </a:r>
          </a:p>
          <a:p>
            <a:pPr algn="ctr">
              <a:defRPr/>
            </a:pPr>
            <a:r>
              <a:rPr lang="uk-UA" sz="1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або 2 бали</a:t>
            </a: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6"/>
          <a:srcRect r="4117" b="2286"/>
          <a:stretch/>
        </p:blipFill>
        <p:spPr>
          <a:xfrm>
            <a:off x="7011988" y="1087438"/>
            <a:ext cx="1714500" cy="240665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7"/>
          <a:srcRect r="3594" b="2095"/>
          <a:stretch/>
        </p:blipFill>
        <p:spPr>
          <a:xfrm>
            <a:off x="6484938" y="954088"/>
            <a:ext cx="1712912" cy="239395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28" name="Округлена прямокутна виноска 27"/>
          <p:cNvSpPr/>
          <p:nvPr/>
        </p:nvSpPr>
        <p:spPr>
          <a:xfrm>
            <a:off x="7713224" y="1645068"/>
            <a:ext cx="1381125" cy="1129680"/>
          </a:xfrm>
          <a:prstGeom prst="wedgeRoundRectCallout">
            <a:avLst>
              <a:gd name="adj1" fmla="val 3998"/>
              <a:gd name="adj2" fmla="val 63601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  <a:lumMod val="96000"/>
                  <a:alpha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31" name="TextBox 30"/>
          <p:cNvSpPr txBox="1"/>
          <p:nvPr/>
        </p:nvSpPr>
        <p:spPr>
          <a:xfrm>
            <a:off x="7620000" y="1666875"/>
            <a:ext cx="1579563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1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відкритої форми з розгорнутою відповіддю</a:t>
            </a:r>
          </a:p>
          <a:p>
            <a:pPr algn="ctr">
              <a:defRPr/>
            </a:pPr>
            <a:r>
              <a:rPr lang="uk-UA" sz="11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33</a:t>
            </a:r>
          </a:p>
          <a:p>
            <a:pPr algn="ctr">
              <a:defRPr/>
            </a:pPr>
            <a:r>
              <a:rPr lang="uk-UA" sz="1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 1, 2, 3, 4, 5 або 6 балів</a:t>
            </a:r>
          </a:p>
        </p:txBody>
      </p:sp>
      <p:sp>
        <p:nvSpPr>
          <p:cNvPr id="58" name="Округлена прямокутна виноска 57"/>
          <p:cNvSpPr/>
          <p:nvPr/>
        </p:nvSpPr>
        <p:spPr>
          <a:xfrm>
            <a:off x="5824612" y="1138119"/>
            <a:ext cx="1381125" cy="929664"/>
          </a:xfrm>
          <a:prstGeom prst="wedgeRoundRectCallout">
            <a:avLst>
              <a:gd name="adj1" fmla="val 65476"/>
              <a:gd name="adj2" fmla="val 39452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  <a:lumMod val="96000"/>
                  <a:alpha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59" name="TextBox 58"/>
          <p:cNvSpPr txBox="1"/>
          <p:nvPr/>
        </p:nvSpPr>
        <p:spPr>
          <a:xfrm>
            <a:off x="5749925" y="1150938"/>
            <a:ext cx="1579563" cy="939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1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відкритої форми з розгорнутою відповіддю</a:t>
            </a:r>
          </a:p>
          <a:p>
            <a:pPr algn="ctr">
              <a:defRPr/>
            </a:pPr>
            <a:r>
              <a:rPr lang="uk-UA" sz="11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31, 32</a:t>
            </a:r>
          </a:p>
          <a:p>
            <a:pPr algn="ctr">
              <a:defRPr/>
            </a:pPr>
            <a:r>
              <a:rPr lang="uk-UA" sz="1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 1, 2, 3 або 4 бали</a:t>
            </a:r>
          </a:p>
        </p:txBody>
      </p:sp>
      <p:sp>
        <p:nvSpPr>
          <p:cNvPr id="21558" name="TextBox 59"/>
          <p:cNvSpPr txBox="1">
            <a:spLocks noChangeArrowheads="1"/>
          </p:cNvSpPr>
          <p:nvPr/>
        </p:nvSpPr>
        <p:spPr bwMode="auto">
          <a:xfrm>
            <a:off x="4600575" y="5238750"/>
            <a:ext cx="2365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318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318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318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318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318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31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31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31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31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uk-UA" sz="1400">
                <a:solidFill>
                  <a:srgbClr val="002060"/>
                </a:solidFill>
                <a:latin typeface="Monotype Corsiva" panose="03010101010201010101" pitchFamily="66" charset="0"/>
              </a:rPr>
              <a:t>Із  розгорнутою  відповіддю</a:t>
            </a:r>
          </a:p>
        </p:txBody>
      </p:sp>
      <p:pic>
        <p:nvPicPr>
          <p:cNvPr id="21559" name="Рисунок 6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28975"/>
            <a:ext cx="2185988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111" y="29273"/>
            <a:ext cx="6560444" cy="898526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600" b="1" i="1" dirty="0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та зміст тесту</a:t>
            </a:r>
            <a:endParaRPr lang="ru-RU" sz="3600" b="1" i="1" dirty="0">
              <a:ln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555" name="Group 2"/>
          <p:cNvGrpSpPr>
            <a:grpSpLocks/>
          </p:cNvGrpSpPr>
          <p:nvPr/>
        </p:nvGrpSpPr>
        <p:grpSpPr bwMode="auto">
          <a:xfrm>
            <a:off x="497185" y="4296445"/>
            <a:ext cx="7354888" cy="544512"/>
            <a:chOff x="1260" y="1463"/>
            <a:chExt cx="3204" cy="343"/>
          </a:xfrm>
        </p:grpSpPr>
        <p:sp>
          <p:nvSpPr>
            <p:cNvPr id="23583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3584" name="Rectangle 4"/>
            <p:cNvSpPr>
              <a:spLocks noChangeArrowheads="1"/>
            </p:cNvSpPr>
            <p:nvPr/>
          </p:nvSpPr>
          <p:spPr bwMode="gray">
            <a:xfrm rot="3419336">
              <a:off x="1207" y="1537"/>
              <a:ext cx="322" cy="215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76393B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23585" name="Text Box 6"/>
            <p:cNvSpPr txBox="1">
              <a:spLocks noChangeArrowheads="1"/>
            </p:cNvSpPr>
            <p:nvPr/>
          </p:nvSpPr>
          <p:spPr bwMode="gray">
            <a:xfrm>
              <a:off x="1285" y="1463"/>
              <a:ext cx="14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uk-UA" altLang="uk-UA" sz="2400" b="1">
                  <a:solidFill>
                    <a:srgbClr val="FFFFFF"/>
                  </a:solidFill>
                </a:rPr>
                <a:t>3</a:t>
              </a:r>
              <a:endParaRPr lang="en-US" altLang="uk-UA" sz="24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23556" name="Group 7"/>
          <p:cNvGrpSpPr>
            <a:grpSpLocks/>
          </p:cNvGrpSpPr>
          <p:nvPr/>
        </p:nvGrpSpPr>
        <p:grpSpPr bwMode="auto">
          <a:xfrm>
            <a:off x="590848" y="913482"/>
            <a:ext cx="7202487" cy="611188"/>
            <a:chOff x="1262" y="1995"/>
            <a:chExt cx="3202" cy="385"/>
          </a:xfrm>
        </p:grpSpPr>
        <p:sp>
          <p:nvSpPr>
            <p:cNvPr id="23579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3580" name="Rectangle 9"/>
            <p:cNvSpPr>
              <a:spLocks noChangeArrowheads="1"/>
            </p:cNvSpPr>
            <p:nvPr/>
          </p:nvSpPr>
          <p:spPr bwMode="gray">
            <a:xfrm rot="3419336">
              <a:off x="1215" y="2042"/>
              <a:ext cx="335" cy="242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23581" name="Text Box 10"/>
            <p:cNvSpPr txBox="1">
              <a:spLocks noChangeArrowheads="1"/>
            </p:cNvSpPr>
            <p:nvPr/>
          </p:nvSpPr>
          <p:spPr bwMode="gray">
            <a:xfrm>
              <a:off x="201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uk-UA" sz="2400">
                <a:solidFill>
                  <a:srgbClr val="000000"/>
                </a:solidFill>
              </a:endParaRPr>
            </a:p>
          </p:txBody>
        </p:sp>
        <p:sp>
          <p:nvSpPr>
            <p:cNvPr id="23582" name="Text Box 11"/>
            <p:cNvSpPr txBox="1">
              <a:spLocks noChangeArrowheads="1"/>
            </p:cNvSpPr>
            <p:nvPr/>
          </p:nvSpPr>
          <p:spPr bwMode="gray">
            <a:xfrm>
              <a:off x="1320" y="2075"/>
              <a:ext cx="8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uk-UA" sz="24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23557" name="Group 12"/>
          <p:cNvGrpSpPr>
            <a:grpSpLocks/>
          </p:cNvGrpSpPr>
          <p:nvPr/>
        </p:nvGrpSpPr>
        <p:grpSpPr bwMode="auto">
          <a:xfrm>
            <a:off x="565448" y="1812007"/>
            <a:ext cx="7278687" cy="519113"/>
            <a:chOff x="1263" y="2683"/>
            <a:chExt cx="3201" cy="327"/>
          </a:xfrm>
        </p:grpSpPr>
        <p:sp>
          <p:nvSpPr>
            <p:cNvPr id="23576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3577" name="Rectangle 14"/>
            <p:cNvSpPr>
              <a:spLocks noChangeArrowheads="1"/>
            </p:cNvSpPr>
            <p:nvPr/>
          </p:nvSpPr>
          <p:spPr bwMode="gray">
            <a:xfrm rot="3419336">
              <a:off x="1205" y="2741"/>
              <a:ext cx="327" cy="212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2F47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23578" name="Text Box 16"/>
            <p:cNvSpPr txBox="1">
              <a:spLocks noChangeArrowheads="1"/>
            </p:cNvSpPr>
            <p:nvPr/>
          </p:nvSpPr>
          <p:spPr bwMode="gray">
            <a:xfrm>
              <a:off x="1320" y="2701"/>
              <a:ext cx="15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uk-UA" altLang="uk-UA" sz="2400" b="1">
                  <a:solidFill>
                    <a:srgbClr val="FFFFFF"/>
                  </a:solidFill>
                </a:rPr>
                <a:t>1</a:t>
              </a:r>
              <a:endParaRPr lang="en-US" altLang="uk-UA" sz="24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23558" name="Group 17"/>
          <p:cNvGrpSpPr>
            <a:grpSpLocks/>
          </p:cNvGrpSpPr>
          <p:nvPr/>
        </p:nvGrpSpPr>
        <p:grpSpPr bwMode="auto">
          <a:xfrm>
            <a:off x="409873" y="3043907"/>
            <a:ext cx="7415212" cy="500063"/>
            <a:chOff x="1259" y="3270"/>
            <a:chExt cx="3205" cy="315"/>
          </a:xfrm>
        </p:grpSpPr>
        <p:sp>
          <p:nvSpPr>
            <p:cNvPr id="23573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3574" name="Rectangle 19"/>
            <p:cNvSpPr>
              <a:spLocks noChangeArrowheads="1"/>
            </p:cNvSpPr>
            <p:nvPr/>
          </p:nvSpPr>
          <p:spPr bwMode="gray">
            <a:xfrm rot="3419336">
              <a:off x="1214" y="3315"/>
              <a:ext cx="315" cy="225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764718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23575" name="Text Box 21"/>
            <p:cNvSpPr txBox="1">
              <a:spLocks noChangeArrowheads="1"/>
            </p:cNvSpPr>
            <p:nvPr/>
          </p:nvSpPr>
          <p:spPr bwMode="gray">
            <a:xfrm>
              <a:off x="1307" y="3288"/>
              <a:ext cx="14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uk-UA" altLang="uk-UA" sz="2400" b="1">
                  <a:solidFill>
                    <a:srgbClr val="FFFFFF"/>
                  </a:solidFill>
                </a:rPr>
                <a:t>2</a:t>
              </a:r>
              <a:endParaRPr lang="en-US" altLang="uk-UA" sz="24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23559" name="Group 22"/>
          <p:cNvGrpSpPr>
            <a:grpSpLocks/>
          </p:cNvGrpSpPr>
          <p:nvPr/>
        </p:nvGrpSpPr>
        <p:grpSpPr bwMode="auto">
          <a:xfrm>
            <a:off x="455910" y="5536282"/>
            <a:ext cx="7367588" cy="533400"/>
            <a:chOff x="1254" y="3244"/>
            <a:chExt cx="3210" cy="336"/>
          </a:xfrm>
        </p:grpSpPr>
        <p:sp>
          <p:nvSpPr>
            <p:cNvPr id="23570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3571" name="Rectangle 24"/>
            <p:cNvSpPr>
              <a:spLocks noChangeArrowheads="1"/>
            </p:cNvSpPr>
            <p:nvPr/>
          </p:nvSpPr>
          <p:spPr bwMode="gray">
            <a:xfrm rot="3419336">
              <a:off x="1223" y="3301"/>
              <a:ext cx="290" cy="2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470047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2357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14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uk-UA" altLang="uk-UA" sz="2400" b="1">
                  <a:solidFill>
                    <a:srgbClr val="FFFFFF"/>
                  </a:solidFill>
                </a:rPr>
                <a:t>4</a:t>
              </a:r>
              <a:endParaRPr lang="en-US" altLang="uk-UA" sz="24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23560" name="Group 7"/>
          <p:cNvGrpSpPr>
            <a:grpSpLocks/>
          </p:cNvGrpSpPr>
          <p:nvPr/>
        </p:nvGrpSpPr>
        <p:grpSpPr bwMode="auto">
          <a:xfrm>
            <a:off x="411460" y="6318920"/>
            <a:ext cx="7453313" cy="533400"/>
            <a:chOff x="1256" y="2044"/>
            <a:chExt cx="3208" cy="336"/>
          </a:xfrm>
        </p:grpSpPr>
        <p:sp>
          <p:nvSpPr>
            <p:cNvPr id="23567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3568" name="Rectangle 9"/>
            <p:cNvSpPr>
              <a:spLocks noChangeArrowheads="1"/>
            </p:cNvSpPr>
            <p:nvPr/>
          </p:nvSpPr>
          <p:spPr bwMode="gray">
            <a:xfrm rot="3419336">
              <a:off x="1217" y="2114"/>
              <a:ext cx="295" cy="217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23569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8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uk-UA" sz="2400" b="1">
                <a:solidFill>
                  <a:srgbClr val="FFFFFF"/>
                </a:solidFill>
              </a:endParaRPr>
            </a:p>
          </p:txBody>
        </p:sp>
      </p:grpSp>
      <p:sp>
        <p:nvSpPr>
          <p:cNvPr id="23561" name="Прямоугольник 2"/>
          <p:cNvSpPr>
            <a:spLocks noChangeArrowheads="1"/>
          </p:cNvSpPr>
          <p:nvPr/>
        </p:nvSpPr>
        <p:spPr bwMode="auto">
          <a:xfrm>
            <a:off x="1403648" y="1072232"/>
            <a:ext cx="6648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45000"/>
              </a:spcBef>
            </a:pPr>
            <a:r>
              <a:rPr lang="uk-UA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Сертифікаційна робота </a:t>
            </a:r>
            <a:r>
              <a:rPr lang="uk-UA" alt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 </a:t>
            </a:r>
            <a:r>
              <a:rPr lang="uk-UA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</a:t>
            </a:r>
            <a:r>
              <a:rPr lang="uk-UA" altLang="uk-UA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чотирьох</a:t>
            </a:r>
            <a:r>
              <a:rPr lang="uk-UA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різних </a:t>
            </a:r>
            <a:r>
              <a:rPr lang="uk-UA" altLang="uk-UA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</a:t>
            </a:r>
            <a:endParaRPr lang="uk-UA" altLang="uk-UA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2" name="Прямоугольник 3"/>
          <p:cNvSpPr>
            <a:spLocks noChangeArrowheads="1"/>
          </p:cNvSpPr>
          <p:nvPr/>
        </p:nvSpPr>
        <p:spPr bwMode="auto">
          <a:xfrm>
            <a:off x="1268710" y="1618332"/>
            <a:ext cx="7097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uk-UA" altLang="uk-UA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1–20  </a:t>
            </a:r>
            <a:r>
              <a:rPr lang="uk-UA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завдання </a:t>
            </a:r>
            <a:r>
              <a:rPr lang="uk-UA" altLang="uk-UA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вибором</a:t>
            </a:r>
            <a:r>
              <a:rPr lang="uk-UA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однієї  правильної відповіді</a:t>
            </a:r>
            <a:r>
              <a:rPr lang="uk-UA" altLang="uk-UA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виконання завдання цієї форми можна отримати </a:t>
            </a:r>
            <a:r>
              <a:rPr lang="uk-UA" altLang="uk-UA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балів або </a:t>
            </a:r>
            <a:r>
              <a:rPr lang="uk-UA" altLang="uk-UA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</a:t>
            </a:r>
            <a:endParaRPr lang="uk-UA" altLang="uk-UA" dirty="0"/>
          </a:p>
        </p:txBody>
      </p:sp>
      <p:sp>
        <p:nvSpPr>
          <p:cNvPr id="23563" name="Прямоугольник 4"/>
          <p:cNvSpPr>
            <a:spLocks noChangeArrowheads="1"/>
          </p:cNvSpPr>
          <p:nvPr/>
        </p:nvSpPr>
        <p:spPr bwMode="auto">
          <a:xfrm>
            <a:off x="1235373" y="2334295"/>
            <a:ext cx="688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45000"/>
              </a:spcBef>
            </a:pPr>
            <a:r>
              <a:rPr lang="uk-UA" altLang="uk-UA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21–24</a:t>
            </a:r>
            <a:r>
              <a:rPr lang="uk-UA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– завдання на </a:t>
            </a:r>
            <a:r>
              <a:rPr lang="uk-UA" altLang="uk-UA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 відповідності</a:t>
            </a:r>
            <a:r>
              <a:rPr lang="uk-UA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(«логічні пари»). </a:t>
            </a:r>
            <a:r>
              <a:rPr lang="uk-UA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кожну правильно позначену </a:t>
            </a:r>
            <a:r>
              <a:rPr lang="uk-UA" altLang="uk-UA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логічну пару</a:t>
            </a:r>
            <a:r>
              <a:rPr lang="uk-UA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можна отримати </a:t>
            </a:r>
            <a:r>
              <a:rPr lang="uk-UA" altLang="uk-UA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бал. Максимальна кількість балів за повністю правильно виконане завдання становить </a:t>
            </a:r>
            <a:r>
              <a:rPr lang="uk-UA" altLang="uk-UA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бали</a:t>
            </a:r>
            <a:endParaRPr lang="uk-UA" altLang="uk-UA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4" name="Прямоугольник 5"/>
          <p:cNvSpPr>
            <a:spLocks noChangeArrowheads="1"/>
          </p:cNvSpPr>
          <p:nvPr/>
        </p:nvSpPr>
        <p:spPr bwMode="auto">
          <a:xfrm>
            <a:off x="1235373" y="3664620"/>
            <a:ext cx="6854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45000"/>
              </a:spcBef>
            </a:pPr>
            <a:r>
              <a:rPr lang="uk-UA" altLang="uk-UA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25–30</a:t>
            </a:r>
            <a:r>
              <a:rPr lang="uk-UA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завдання</a:t>
            </a:r>
            <a:r>
              <a:rPr lang="uk-UA" altLang="uk-UA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відкритої форми з короткою відповіддю</a:t>
            </a:r>
            <a:r>
              <a:rPr lang="uk-UA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 виконання завдання цієї форми можна отримати</a:t>
            </a:r>
            <a:r>
              <a:rPr lang="uk-UA" altLang="uk-UA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uk-UA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балів, </a:t>
            </a:r>
            <a:r>
              <a:rPr lang="uk-UA" altLang="uk-UA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 або </a:t>
            </a:r>
            <a:r>
              <a:rPr lang="uk-UA" altLang="uk-UA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uk-UA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бали (завдання 25–26), </a:t>
            </a:r>
            <a:r>
              <a:rPr lang="uk-UA" altLang="uk-UA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балів або </a:t>
            </a:r>
            <a:r>
              <a:rPr lang="uk-UA" altLang="uk-UA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бали (завдання 27–30)</a:t>
            </a:r>
          </a:p>
        </p:txBody>
      </p:sp>
      <p:sp>
        <p:nvSpPr>
          <p:cNvPr id="23565" name="Прямоугольник 7"/>
          <p:cNvSpPr>
            <a:spLocks noChangeArrowheads="1"/>
          </p:cNvSpPr>
          <p:nvPr/>
        </p:nvSpPr>
        <p:spPr bwMode="auto">
          <a:xfrm>
            <a:off x="881505" y="6010945"/>
            <a:ext cx="6924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uk-UA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 кількість балів, яку можна було отримати, правильно розв’язавши всі завдання сертифікаційної роботи з математики </a:t>
            </a:r>
            <a:r>
              <a:rPr lang="uk-UA" alt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62</a:t>
            </a:r>
            <a:endParaRPr lang="uk-UA" altLang="uk-UA" dirty="0">
              <a:solidFill>
                <a:srgbClr val="60BF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6" name="Прямоугольник 2"/>
          <p:cNvSpPr>
            <a:spLocks noChangeArrowheads="1"/>
          </p:cNvSpPr>
          <p:nvPr/>
        </p:nvSpPr>
        <p:spPr bwMode="auto">
          <a:xfrm>
            <a:off x="1268710" y="4810795"/>
            <a:ext cx="6783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45000"/>
              </a:spcBef>
            </a:pPr>
            <a:r>
              <a:rPr lang="uk-UA" alt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31–33</a:t>
            </a: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завдання</a:t>
            </a:r>
            <a:r>
              <a:rPr lang="uk-UA" alt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відкритої форми з розгорнутою відповіддю.</a:t>
            </a: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виконання завдання цієї форми можна отримати </a:t>
            </a:r>
            <a:r>
              <a:rPr lang="uk-UA" alt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0, 1, 2, 3</a:t>
            </a: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uk-UA" alt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бали (завдання 31-32),</a:t>
            </a:r>
            <a:r>
              <a:rPr lang="en-US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0, 1, 2, 3, 4, 5</a:t>
            </a: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uk-UA" alt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балів (завдання 33)</a:t>
            </a:r>
          </a:p>
        </p:txBody>
      </p:sp>
    </p:spTree>
    <p:extLst>
      <p:ext uri="{BB962C8B-B14F-4D97-AF65-F5344CB8AC3E}">
        <p14:creationId xmlns:p14="http://schemas.microsoft.com/office/powerpoint/2010/main" val="40232431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9512" y="270666"/>
            <a:ext cx="9144000" cy="92551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altLang="uk-UA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 тестових завдань </a:t>
            </a:r>
            <a:r>
              <a:rPr lang="uk-UA" altLang="uk-UA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uk-UA" altLang="uk-UA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змістовими лініями</a:t>
            </a:r>
            <a:endParaRPr lang="uk-UA" sz="2200" b="1" dirty="0">
              <a:solidFill>
                <a:srgbClr val="7030A0"/>
              </a:solidFill>
            </a:endParaRPr>
          </a:p>
        </p:txBody>
      </p:sp>
      <p:graphicFrame>
        <p:nvGraphicFramePr>
          <p:cNvPr id="25" name="Місце для таблиці 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13410914"/>
              </p:ext>
            </p:extLst>
          </p:nvPr>
        </p:nvGraphicFramePr>
        <p:xfrm>
          <a:off x="179512" y="733423"/>
          <a:ext cx="8784976" cy="6007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770">
                  <a:extLst>
                    <a:ext uri="{9D8B030D-6E8A-4147-A177-3AD203B41FA5}">
                      <a16:colId xmlns:a16="http://schemas.microsoft.com/office/drawing/2014/main" val="2676797905"/>
                    </a:ext>
                  </a:extLst>
                </a:gridCol>
                <a:gridCol w="1625310">
                  <a:extLst>
                    <a:ext uri="{9D8B030D-6E8A-4147-A177-3AD203B41FA5}">
                      <a16:colId xmlns:a16="http://schemas.microsoft.com/office/drawing/2014/main" val="300672775"/>
                    </a:ext>
                  </a:extLst>
                </a:gridCol>
                <a:gridCol w="1551432">
                  <a:extLst>
                    <a:ext uri="{9D8B030D-6E8A-4147-A177-3AD203B41FA5}">
                      <a16:colId xmlns:a16="http://schemas.microsoft.com/office/drawing/2014/main" val="879717504"/>
                    </a:ext>
                  </a:extLst>
                </a:gridCol>
                <a:gridCol w="1403677">
                  <a:extLst>
                    <a:ext uri="{9D8B030D-6E8A-4147-A177-3AD203B41FA5}">
                      <a16:colId xmlns:a16="http://schemas.microsoft.com/office/drawing/2014/main" val="1783215884"/>
                    </a:ext>
                  </a:extLst>
                </a:gridCol>
                <a:gridCol w="1108166">
                  <a:extLst>
                    <a:ext uri="{9D8B030D-6E8A-4147-A177-3AD203B41FA5}">
                      <a16:colId xmlns:a16="http://schemas.microsoft.com/office/drawing/2014/main" val="1027603045"/>
                    </a:ext>
                  </a:extLst>
                </a:gridCol>
                <a:gridCol w="1240992">
                  <a:extLst>
                    <a:ext uri="{9D8B030D-6E8A-4147-A177-3AD203B41FA5}">
                      <a16:colId xmlns:a16="http://schemas.microsoft.com/office/drawing/2014/main" val="2524827193"/>
                    </a:ext>
                  </a:extLst>
                </a:gridCol>
                <a:gridCol w="794629">
                  <a:extLst>
                    <a:ext uri="{9D8B030D-6E8A-4147-A177-3AD203B41FA5}">
                      <a16:colId xmlns:a16="http://schemas.microsoft.com/office/drawing/2014/main" val="1590548279"/>
                    </a:ext>
                  </a:extLst>
                </a:gridCol>
              </a:tblGrid>
              <a:tr h="53170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uk-UA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Розділи програми</a:t>
                      </a:r>
                      <a:endParaRPr lang="uk-UA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" marR="5643" marT="5643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uk-UA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Змістові лінії</a:t>
                      </a:r>
                      <a:endParaRPr lang="uk-UA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" marR="5643" marT="5643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uk-UA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завдання</a:t>
                      </a:r>
                      <a:endParaRPr lang="uk-UA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" marR="5643" marT="5643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" marR="5643" marT="5643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uk-UA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Усього</a:t>
                      </a:r>
                      <a:endParaRPr lang="uk-UA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" marR="5643" marT="5643" marB="0" anchor="ctr"/>
                </a:tc>
                <a:extLst>
                  <a:ext uri="{0D108BD9-81ED-4DB2-BD59-A6C34878D82A}">
                    <a16:rowId xmlns:a16="http://schemas.microsoft.com/office/drawing/2014/main" val="1859527966"/>
                  </a:ext>
                </a:extLst>
              </a:tr>
              <a:tr h="96261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вибором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однієї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правильної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відповіді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" marR="5643" marT="56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встановлення відповідності</a:t>
                      </a:r>
                      <a:endParaRPr lang="uk-UA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" marR="5643" marT="56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Відкрита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форма з короткою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відповіддю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" marR="5643" marT="56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Відкрита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форма з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розгорнутою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відповіддю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" marR="5643" marT="5643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551661"/>
                  </a:ext>
                </a:extLst>
              </a:tr>
              <a:tr h="27248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uk-U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" marR="5643" marT="56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uk-U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" marR="5643" marT="56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uk-U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" marR="5643" marT="56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uk-U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" marR="5643" marT="56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uk-U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" marR="5643" marT="5643" marB="0" anchor="ctr"/>
                </a:tc>
                <a:extLst>
                  <a:ext uri="{0D108BD9-81ED-4DB2-BD59-A6C34878D82A}">
                    <a16:rowId xmlns:a16="http://schemas.microsoft.com/office/drawing/2014/main" val="347001286"/>
                  </a:ext>
                </a:extLst>
              </a:tr>
              <a:tr h="704581"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uk-UA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Алгебра та початки аналізу</a:t>
                      </a:r>
                      <a:endParaRPr lang="uk-UA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" marR="5643" marT="5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Числа та вирази</a:t>
                      </a:r>
                      <a:endParaRPr lang="uk-UA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" marR="5643" marT="56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0" marR="5643" marT="56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0" marR="5643" marT="56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0" marR="5643" marT="56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0" marR="5643" marT="56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0" marR="5643" marT="5643" marB="0" anchor="ctr"/>
                </a:tc>
                <a:extLst>
                  <a:ext uri="{0D108BD9-81ED-4DB2-BD59-A6C34878D82A}">
                    <a16:rowId xmlns:a16="http://schemas.microsoft.com/office/drawing/2014/main" val="4015604500"/>
                  </a:ext>
                </a:extLst>
              </a:tr>
              <a:tr h="55053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Рівняння та нерівності</a:t>
                      </a:r>
                      <a:endParaRPr lang="uk-UA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" marR="5643" marT="56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0" marR="5643" marT="56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0" marR="5643" marT="56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0" marR="5643" marT="56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0" marR="5643" marT="56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0" marR="5643" marT="5643" marB="0" anchor="ctr"/>
                </a:tc>
                <a:extLst>
                  <a:ext uri="{0D108BD9-81ED-4DB2-BD59-A6C34878D82A}">
                    <a16:rowId xmlns:a16="http://schemas.microsoft.com/office/drawing/2014/main" val="1447762172"/>
                  </a:ext>
                </a:extLst>
              </a:tr>
              <a:tr h="27248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Функції</a:t>
                      </a:r>
                      <a:endParaRPr lang="uk-UA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" marR="5643" marT="56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0" marR="5643" marT="56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0" marR="5643" marT="56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0" marR="5643" marT="56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0" marR="5643" marT="56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0" marR="5643" marT="5643" marB="0" anchor="ctr"/>
                </a:tc>
                <a:extLst>
                  <a:ext uri="{0D108BD9-81ED-4DB2-BD59-A6C34878D82A}">
                    <a16:rowId xmlns:a16="http://schemas.microsoft.com/office/drawing/2014/main" val="887729385"/>
                  </a:ext>
                </a:extLst>
              </a:tr>
              <a:tr h="140437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Елементи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комбінаторики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початки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теорії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ймовірностей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елементи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статистики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" marR="5643" marT="56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0" marR="5643" marT="56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0" marR="5643" marT="56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0" marR="5643" marT="56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0" marR="5643" marT="56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0" marR="5643" marT="5643" marB="0" anchor="ctr"/>
                </a:tc>
                <a:extLst>
                  <a:ext uri="{0D108BD9-81ED-4DB2-BD59-A6C34878D82A}">
                    <a16:rowId xmlns:a16="http://schemas.microsoft.com/office/drawing/2014/main" val="4219935357"/>
                  </a:ext>
                </a:extLst>
              </a:tr>
              <a:tr h="521072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uk-UA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Геометрія</a:t>
                      </a:r>
                      <a:endParaRPr lang="uk-UA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" marR="5643" marT="5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Планіметрія</a:t>
                      </a:r>
                      <a:endParaRPr lang="uk-UA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" marR="5643" marT="56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0" marR="5643" marT="56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0" marR="5643" marT="56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0" marR="5643" marT="56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0" marR="5643" marT="56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0" marR="5643" marT="5643" marB="0" anchor="ctr"/>
                </a:tc>
                <a:extLst>
                  <a:ext uri="{0D108BD9-81ED-4DB2-BD59-A6C34878D82A}">
                    <a16:rowId xmlns:a16="http://schemas.microsoft.com/office/drawing/2014/main" val="2033425057"/>
                  </a:ext>
                </a:extLst>
              </a:tr>
              <a:tr h="32544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Стереометрія</a:t>
                      </a:r>
                      <a:endParaRPr lang="uk-UA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" marR="5643" marT="56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0" marR="5643" marT="56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0" marR="5643" marT="56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0" marR="5643" marT="56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0" marR="5643" marT="56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0" marR="5643" marT="5643" marB="0" anchor="ctr"/>
                </a:tc>
                <a:extLst>
                  <a:ext uri="{0D108BD9-81ED-4DB2-BD59-A6C34878D82A}">
                    <a16:rowId xmlns:a16="http://schemas.microsoft.com/office/drawing/2014/main" val="1709562342"/>
                  </a:ext>
                </a:extLst>
              </a:tr>
              <a:tr h="462640"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uk-UA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</a:t>
                      </a:r>
                      <a:endParaRPr lang="uk-UA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3" marR="50790" marT="5643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uk-U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0" marR="5643" marT="56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0" marR="5643" marT="56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0" marR="5643" marT="56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0" marR="5643" marT="56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uk-UA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90" marR="5643" marT="5643" marB="0" anchor="ctr"/>
                </a:tc>
                <a:extLst>
                  <a:ext uri="{0D108BD9-81ED-4DB2-BD59-A6C34878D82A}">
                    <a16:rowId xmlns:a16="http://schemas.microsoft.com/office/drawing/2014/main" val="3637201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75648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204664"/>
            <a:ext cx="7746206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800" b="1" i="1" dirty="0" smtClean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ДПА у формі ЗНО</a:t>
            </a:r>
            <a:endParaRPr lang="ru-RU" sz="4800" b="1" i="1" dirty="0">
              <a:ln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2" name="Прямокутник 5"/>
          <p:cNvSpPr>
            <a:spLocks noChangeArrowheads="1"/>
          </p:cNvSpPr>
          <p:nvPr/>
        </p:nvSpPr>
        <p:spPr bwMode="auto">
          <a:xfrm>
            <a:off x="395536" y="1222251"/>
            <a:ext cx="8150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uk-UA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виконання </a:t>
            </a:r>
            <a:r>
              <a:rPr lang="uk-UA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 </a:t>
            </a:r>
            <a:r>
              <a:rPr lang="uk-UA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 – 28, 31, 32 </a:t>
            </a:r>
            <a:r>
              <a:rPr lang="uk-UA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 шкалі 1- 12 балів) зараховувався як результат </a:t>
            </a:r>
            <a:r>
              <a:rPr lang="uk-UA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ДПА</a:t>
            </a:r>
            <a:r>
              <a:rPr lang="uk-UA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3" name="TextBox 3"/>
          <p:cNvSpPr txBox="1">
            <a:spLocks noChangeArrowheads="1"/>
          </p:cNvSpPr>
          <p:nvPr/>
        </p:nvSpPr>
        <p:spPr bwMode="auto">
          <a:xfrm>
            <a:off x="355848" y="2243013"/>
            <a:ext cx="8189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Розв'язання завдань у чернетці не перевіряються і до уваги не </a:t>
            </a:r>
            <a:r>
              <a:rPr lang="uk-UA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беруться </a:t>
            </a:r>
            <a:endParaRPr lang="ru-RU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5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7"/>
          <a:stretch>
            <a:fillRect/>
          </a:stretch>
        </p:blipFill>
        <p:spPr bwMode="auto">
          <a:xfrm>
            <a:off x="395536" y="3212976"/>
            <a:ext cx="2552700" cy="33210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461" y="3217739"/>
            <a:ext cx="2535237" cy="33162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кутник 10"/>
          <p:cNvSpPr/>
          <p:nvPr/>
        </p:nvSpPr>
        <p:spPr>
          <a:xfrm>
            <a:off x="460623" y="4667126"/>
            <a:ext cx="2395538" cy="903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2" name="Прямокутник 11"/>
          <p:cNvSpPr/>
          <p:nvPr/>
        </p:nvSpPr>
        <p:spPr>
          <a:xfrm>
            <a:off x="460623" y="5938714"/>
            <a:ext cx="617538" cy="450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4" name="Прямокутник 13"/>
          <p:cNvSpPr/>
          <p:nvPr/>
        </p:nvSpPr>
        <p:spPr>
          <a:xfrm>
            <a:off x="1078161" y="5938714"/>
            <a:ext cx="55245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5" name="Овал 14"/>
          <p:cNvSpPr/>
          <p:nvPr/>
        </p:nvSpPr>
        <p:spPr>
          <a:xfrm>
            <a:off x="6081961" y="3806701"/>
            <a:ext cx="482600" cy="212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6" name="Овал 15"/>
          <p:cNvSpPr/>
          <p:nvPr/>
        </p:nvSpPr>
        <p:spPr>
          <a:xfrm>
            <a:off x="6081961" y="4836989"/>
            <a:ext cx="482600" cy="211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22542" name="TextBox 16"/>
          <p:cNvSpPr txBox="1">
            <a:spLocks noChangeArrowheads="1"/>
          </p:cNvSpPr>
          <p:nvPr/>
        </p:nvSpPr>
        <p:spPr bwMode="auto">
          <a:xfrm>
            <a:off x="3100636" y="3119314"/>
            <a:ext cx="29178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uk-UA" sz="1400">
                <a:solidFill>
                  <a:srgbClr val="002060"/>
                </a:solidFill>
                <a:latin typeface="Monotype Corsiva" panose="03010101010201010101" pitchFamily="66" charset="0"/>
              </a:rPr>
              <a:t>Кількість завдань сертифікаційної роботи, що зараховуються як ДПА </a:t>
            </a:r>
          </a:p>
          <a:p>
            <a:endParaRPr lang="uk-UA" altLang="uk-UA" sz="140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13636" y="3203451"/>
            <a:ext cx="5048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30</a:t>
            </a:r>
          </a:p>
        </p:txBody>
      </p:sp>
      <p:sp>
        <p:nvSpPr>
          <p:cNvPr id="22544" name="TextBox 18"/>
          <p:cNvSpPr txBox="1">
            <a:spLocks noChangeArrowheads="1"/>
          </p:cNvSpPr>
          <p:nvPr/>
        </p:nvSpPr>
        <p:spPr bwMode="auto">
          <a:xfrm>
            <a:off x="3035548" y="3695576"/>
            <a:ext cx="28305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uk-UA" sz="1400">
                <a:solidFill>
                  <a:srgbClr val="002060"/>
                </a:solidFill>
                <a:latin typeface="Monotype Corsiva" panose="03010101010201010101" pitchFamily="66" charset="0"/>
              </a:rPr>
              <a:t>Максимальна кількість тестових балів, які можна отримати за виконання завдань ДПА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80211" y="4065464"/>
            <a:ext cx="6572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52</a:t>
            </a:r>
          </a:p>
        </p:txBody>
      </p:sp>
      <p:sp>
        <p:nvSpPr>
          <p:cNvPr id="22546" name="TextBox 20"/>
          <p:cNvSpPr txBox="1">
            <a:spLocks noChangeArrowheads="1"/>
          </p:cNvSpPr>
          <p:nvPr/>
        </p:nvSpPr>
        <p:spPr bwMode="auto">
          <a:xfrm>
            <a:off x="3110161" y="4551239"/>
            <a:ext cx="273208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uk-UA" sz="1400">
                <a:solidFill>
                  <a:srgbClr val="002060"/>
                </a:solidFill>
                <a:latin typeface="Monotype Corsiva" panose="03010101010201010101" pitchFamily="66" charset="0"/>
              </a:rPr>
              <a:t>Результати ЗНО у вигляді оцінок рівня навчальних досягнень за шкалою 1 – 12 балів зазначаються у відомостях результатів ДПА за освітній рівень повної загальної середньої освіти, що передаються ЗНЗ в електронному вигляді за умови засвідчення електронним цифровим підписом Українського центру</a:t>
            </a:r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3075236" y="3144714"/>
            <a:ext cx="2782887" cy="49212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23" name="Округлений прямокутник 22"/>
          <p:cNvSpPr/>
          <p:nvPr/>
        </p:nvSpPr>
        <p:spPr>
          <a:xfrm>
            <a:off x="3060948" y="3720976"/>
            <a:ext cx="2781300" cy="67786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24" name="Округлений прямокутник 23"/>
          <p:cNvSpPr/>
          <p:nvPr/>
        </p:nvSpPr>
        <p:spPr>
          <a:xfrm>
            <a:off x="3060948" y="4521076"/>
            <a:ext cx="2797175" cy="206216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9521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6632"/>
            <a:ext cx="7353122" cy="963488"/>
          </a:xfrm>
          <a:prstGeom prst="rect">
            <a:avLst/>
          </a:prstGeom>
        </p:spPr>
      </p:pic>
      <p:pic>
        <p:nvPicPr>
          <p:cNvPr id="5" name="Рисунок 4" descr="Фрагмент е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66" y="1080120"/>
            <a:ext cx="8527814" cy="4797152"/>
          </a:xfrm>
          <a:prstGeom prst="rect">
            <a:avLst/>
          </a:prstGeom>
        </p:spPr>
      </p:pic>
      <p:pic>
        <p:nvPicPr>
          <p:cNvPr id="6" name="Рисунок 5" descr="Фрагмент е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12087"/>
            <a:ext cx="7992888" cy="92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0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1864</Words>
  <Application>Microsoft Office PowerPoint</Application>
  <PresentationFormat>Екран (4:3)</PresentationFormat>
  <Paragraphs>699</Paragraphs>
  <Slides>38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38</vt:i4>
      </vt:variant>
    </vt:vector>
  </HeadingPairs>
  <TitlesOfParts>
    <vt:vector size="49" baseType="lpstr">
      <vt:lpstr>Arial</vt:lpstr>
      <vt:lpstr>Calibri</vt:lpstr>
      <vt:lpstr>Cambria</vt:lpstr>
      <vt:lpstr>Georgia</vt:lpstr>
      <vt:lpstr>Monotype Corsiva</vt:lpstr>
      <vt:lpstr>Times New Roman</vt:lpstr>
      <vt:lpstr>Trebuchet MS</vt:lpstr>
      <vt:lpstr>Wingdings</vt:lpstr>
      <vt:lpstr>Wingdings 3</vt:lpstr>
      <vt:lpstr>Специальное оформление</vt:lpstr>
      <vt:lpstr>Грань</vt:lpstr>
      <vt:lpstr>ЗНО –                 ДПА</vt:lpstr>
      <vt:lpstr>Документи, що визначають перелік предметів ЗНО та ДПА</vt:lpstr>
      <vt:lpstr>Продовження (ЗВО)</vt:lpstr>
      <vt:lpstr>Документи, що визначають зміст тесту з математики</vt:lpstr>
      <vt:lpstr>Презентація PowerPoint</vt:lpstr>
      <vt:lpstr>Структура та зміст тесту</vt:lpstr>
      <vt:lpstr>Розподіл тестових завдань  за змістовими лініями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Числа та вирази</vt:lpstr>
      <vt:lpstr>Презентація PowerPoint</vt:lpstr>
      <vt:lpstr>Функції </vt:lpstr>
      <vt:lpstr>Презентація PowerPoint</vt:lpstr>
      <vt:lpstr> </vt:lpstr>
      <vt:lpstr>Презентація PowerPoint</vt:lpstr>
      <vt:lpstr>Презентація PowerPoint</vt:lpstr>
      <vt:lpstr>Презентація PowerPoint</vt:lpstr>
      <vt:lpstr>Стереометрія</vt:lpstr>
      <vt:lpstr>КРИТЕРІЇ ОЦІНЮВАННЯ  ЗАВДАНЬ ІЗ РОЗГОРНУТОЮ ВІДПОВІДДЮ З МАТЕМАТИКИ</vt:lpstr>
      <vt:lpstr>Завдання відкритої форми  з розгорнутою відповіддю</vt:lpstr>
      <vt:lpstr>Презентація PowerPoint</vt:lpstr>
      <vt:lpstr>Завдання відкритої форми  з розгорнутою відповіддю</vt:lpstr>
      <vt:lpstr>Схема оцінювання завдання №32 </vt:lpstr>
      <vt:lpstr>Презентація PowerPoint</vt:lpstr>
      <vt:lpstr>Завдання відкритої форми  з розгорнутою відповіддю</vt:lpstr>
      <vt:lpstr>Схема оцінювання завдання №33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Календар пробного ЗНО-2019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Світлана Вікторівна</cp:lastModifiedBy>
  <cp:revision>102</cp:revision>
  <cp:lastPrinted>2018-10-17T06:34:25Z</cp:lastPrinted>
  <dcterms:created xsi:type="dcterms:W3CDTF">2009-01-08T12:15:48Z</dcterms:created>
  <dcterms:modified xsi:type="dcterms:W3CDTF">2018-11-14T08:37:43Z</dcterms:modified>
</cp:coreProperties>
</file>